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drawings/drawing14.xml" ContentType="application/vnd.openxmlformats-officedocument.drawingml.chartshapes+xml"/>
  <Override PartName="/ppt/charts/chart15.xml" ContentType="application/vnd.openxmlformats-officedocument.drawingml.chart+xml"/>
  <Override PartName="/ppt/drawings/drawing15.xml" ContentType="application/vnd.openxmlformats-officedocument.drawingml.chartshapes+xml"/>
  <Override PartName="/ppt/charts/chart16.xml" ContentType="application/vnd.openxmlformats-officedocument.drawingml.chart+xml"/>
  <Override PartName="/ppt/drawings/drawing16.xml" ContentType="application/vnd.openxmlformats-officedocument.drawingml.chartshapes+xml"/>
  <Override PartName="/ppt/charts/chart17.xml" ContentType="application/vnd.openxmlformats-officedocument.drawingml.chart+xml"/>
  <Override PartName="/ppt/drawings/drawing17.xml" ContentType="application/vnd.openxmlformats-officedocument.drawingml.chartshapes+xml"/>
  <Override PartName="/ppt/charts/chart18.xml" ContentType="application/vnd.openxmlformats-officedocument.drawingml.chart+xml"/>
  <Override PartName="/ppt/drawings/drawing18.xml" ContentType="application/vnd.openxmlformats-officedocument.drawingml.chartshapes+xml"/>
  <Override PartName="/ppt/charts/chart19.xml" ContentType="application/vnd.openxmlformats-officedocument.drawingml.chart+xml"/>
  <Override PartName="/ppt/drawings/drawing19.xml" ContentType="application/vnd.openxmlformats-officedocument.drawingml.chartshapes+xml"/>
  <Override PartName="/ppt/charts/chart20.xml" ContentType="application/vnd.openxmlformats-officedocument.drawingml.chart+xml"/>
  <Override PartName="/ppt/drawings/drawing20.xml" ContentType="application/vnd.openxmlformats-officedocument.drawingml.chartshapes+xml"/>
  <Override PartName="/ppt/charts/chart21.xml" ContentType="application/vnd.openxmlformats-officedocument.drawingml.chart+xml"/>
  <Override PartName="/ppt/drawings/drawing21.xml" ContentType="application/vnd.openxmlformats-officedocument.drawingml.chartshapes+xml"/>
  <Override PartName="/ppt/charts/chart22.xml" ContentType="application/vnd.openxmlformats-officedocument.drawingml.chart+xml"/>
  <Override PartName="/ppt/drawings/drawing22.xml" ContentType="application/vnd.openxmlformats-officedocument.drawingml.chartshapes+xml"/>
  <Override PartName="/ppt/charts/chart23.xml" ContentType="application/vnd.openxmlformats-officedocument.drawingml.chart+xml"/>
  <Override PartName="/ppt/drawings/drawing23.xml" ContentType="application/vnd.openxmlformats-officedocument.drawingml.chartshapes+xml"/>
  <Override PartName="/ppt/charts/chart24.xml" ContentType="application/vnd.openxmlformats-officedocument.drawingml.chart+xml"/>
  <Override PartName="/ppt/drawings/drawing2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86" r:id="rId2"/>
    <p:sldId id="359" r:id="rId3"/>
    <p:sldId id="324" r:id="rId4"/>
    <p:sldId id="360" r:id="rId5"/>
    <p:sldId id="262" r:id="rId6"/>
    <p:sldId id="363" r:id="rId7"/>
    <p:sldId id="327" r:id="rId8"/>
    <p:sldId id="361" r:id="rId9"/>
    <p:sldId id="320" r:id="rId10"/>
    <p:sldId id="322" r:id="rId11"/>
    <p:sldId id="325" r:id="rId12"/>
    <p:sldId id="326" r:id="rId13"/>
    <p:sldId id="267" r:id="rId14"/>
    <p:sldId id="356" r:id="rId15"/>
    <p:sldId id="357" r:id="rId16"/>
    <p:sldId id="358" r:id="rId17"/>
    <p:sldId id="330" r:id="rId18"/>
    <p:sldId id="348" r:id="rId19"/>
    <p:sldId id="352" r:id="rId20"/>
    <p:sldId id="351" r:id="rId21"/>
    <p:sldId id="350" r:id="rId22"/>
    <p:sldId id="349" r:id="rId23"/>
    <p:sldId id="355" r:id="rId24"/>
    <p:sldId id="364" r:id="rId25"/>
    <p:sldId id="331" r:id="rId26"/>
    <p:sldId id="337" r:id="rId27"/>
    <p:sldId id="338" r:id="rId28"/>
    <p:sldId id="343" r:id="rId29"/>
    <p:sldId id="339" r:id="rId30"/>
    <p:sldId id="344" r:id="rId31"/>
    <p:sldId id="340" r:id="rId32"/>
    <p:sldId id="345" r:id="rId33"/>
    <p:sldId id="341" r:id="rId34"/>
    <p:sldId id="346" r:id="rId35"/>
    <p:sldId id="342" r:id="rId36"/>
    <p:sldId id="336" r:id="rId37"/>
    <p:sldId id="365"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4660"/>
  </p:normalViewPr>
  <p:slideViewPr>
    <p:cSldViewPr>
      <p:cViewPr varScale="1">
        <p:scale>
          <a:sx n="116" d="100"/>
          <a:sy n="116" d="100"/>
        </p:scale>
        <p:origin x="-8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22.xml"/><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23.xml"/><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24.xml"/><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4900402881738548"/>
                  <c:y val="7.764275411588536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2"/>
              <c:tx>
                <c:rich>
                  <a:bodyPr/>
                  <a:lstStyle/>
                  <a:p>
                    <a:r>
                      <a:rPr lang="en-US" smtClean="0"/>
                      <a:t>26%</a:t>
                    </a:r>
                    <a:endParaRPr lang="en-US"/>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1301470032295347"/>
                  <c:y val="7.4869572470195017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33.11</c:v>
                </c:pt>
                <c:pt idx="1">
                  <c:v>30.05</c:v>
                </c:pt>
                <c:pt idx="2">
                  <c:v>26.48</c:v>
                </c:pt>
                <c:pt idx="3">
                  <c:v>10.36</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9621312768002762E-2"/>
                  <c:y val="5.2685866053208581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tx>
                <c:rich>
                  <a:bodyPr/>
                  <a:lstStyle/>
                  <a:p>
                    <a:r>
                      <a:rPr lang="en-US" dirty="0" smtClean="0"/>
                      <a:t>21%</a:t>
                    </a:r>
                    <a:endParaRPr lang="en-US" dirty="0"/>
                  </a:p>
                </c:rich>
              </c:tx>
              <c:dLblPos val="ctr"/>
              <c:showLegendKey val="0"/>
              <c:showVal val="0"/>
              <c:showCatName val="0"/>
              <c:showSerName val="0"/>
              <c:showPercent val="1"/>
              <c:showBubbleSize val="0"/>
            </c:dLbl>
            <c:dLbl>
              <c:idx val="2"/>
              <c:tx>
                <c:rich>
                  <a:bodyPr/>
                  <a:lstStyle/>
                  <a:p>
                    <a:r>
                      <a:rPr lang="en-US" dirty="0" smtClean="0"/>
                      <a:t>40%</a:t>
                    </a:r>
                    <a:endParaRPr lang="en-US" dirty="0"/>
                  </a:p>
                </c:rich>
              </c:tx>
              <c:dLblPos val="ctr"/>
              <c:showLegendKey val="0"/>
              <c:showVal val="0"/>
              <c:showCatName val="0"/>
              <c:showSerName val="0"/>
              <c:showPercent val="1"/>
              <c:showBubbleSize val="0"/>
            </c:dLbl>
            <c:dLbl>
              <c:idx val="4"/>
              <c:layout>
                <c:manualLayout>
                  <c:x val="-0.22947560567274769"/>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15</c:v>
                </c:pt>
                <c:pt idx="1">
                  <c:v>21</c:v>
                </c:pt>
                <c:pt idx="2">
                  <c:v>40</c:v>
                </c:pt>
                <c:pt idx="3">
                  <c:v>24</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705615501765982"/>
                  <c:y val="6.93236458659484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3"/>
              <c:tx>
                <c:rich>
                  <a:bodyPr/>
                  <a:lstStyle/>
                  <a:p>
                    <a:r>
                      <a:rPr lang="en-US" smtClean="0"/>
                      <a:t>9%</a:t>
                    </a:r>
                    <a:endParaRPr lang="en-US"/>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349625741226791"/>
                  <c:y val="8.3188462376564923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20</c:v>
                </c:pt>
                <c:pt idx="1">
                  <c:v>38</c:v>
                </c:pt>
                <c:pt idx="2">
                  <c:v>30</c:v>
                </c:pt>
                <c:pt idx="3">
                  <c:v>9</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7369538684207683"/>
                  <c:y val="8.3184532192357181E-3"/>
                </c:manualLayout>
              </c:layout>
              <c:dLblPos val="bestFit"/>
              <c:showLegendKey val="0"/>
              <c:showVal val="0"/>
              <c:showCatName val="0"/>
              <c:showSerName val="0"/>
              <c:showPercent val="1"/>
              <c:showBubbleSize val="0"/>
            </c:dLbl>
            <c:dLbl>
              <c:idx val="1"/>
              <c:tx>
                <c:rich>
                  <a:bodyPr/>
                  <a:lstStyle/>
                  <a:p>
                    <a:r>
                      <a:rPr lang="en-US" dirty="0" smtClean="0"/>
                      <a:t>40%</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3"/>
              <c:tx>
                <c:rich>
                  <a:bodyPr/>
                  <a:lstStyle/>
                  <a:p>
                    <a:r>
                      <a:rPr lang="en-US" dirty="0" smtClean="0"/>
                      <a:t>16%</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349625741226791"/>
                  <c:y val="8.3188462376564923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6</c:v>
                </c:pt>
                <c:pt idx="1">
                  <c:v>40</c:v>
                </c:pt>
                <c:pt idx="2">
                  <c:v>38</c:v>
                </c:pt>
                <c:pt idx="3">
                  <c:v>16</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3.2547227892809692E-2"/>
          <c:y val="0.67947382693826863"/>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3"/>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979963924262553"/>
                  <c:y val="8.5961644022255271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tx>
                <c:rich>
                  <a:bodyPr/>
                  <a:lstStyle/>
                  <a:p>
                    <a:r>
                      <a:rPr lang="en-US" smtClean="0"/>
                      <a:t>38%</a:t>
                    </a:r>
                    <a:endParaRPr lang="en-US"/>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947560567274769"/>
                  <c:y val="8.8734388980811527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29</c:v>
                </c:pt>
                <c:pt idx="1">
                  <c:v>37.5</c:v>
                </c:pt>
                <c:pt idx="2">
                  <c:v>26.7</c:v>
                </c:pt>
                <c:pt idx="3">
                  <c:v>6.8</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3"/>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9621312768002762E-2"/>
                  <c:y val="3.882104954259205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tx>
                <c:rich>
                  <a:bodyPr/>
                  <a:lstStyle/>
                  <a:p>
                    <a:r>
                      <a:rPr lang="en-US" dirty="0" smtClean="0"/>
                      <a:t>42%</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947560567274769"/>
                  <c:y val="8.8734388980811527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14</c:v>
                </c:pt>
                <c:pt idx="1">
                  <c:v>42</c:v>
                </c:pt>
                <c:pt idx="2">
                  <c:v>39</c:v>
                </c:pt>
                <c:pt idx="3">
                  <c:v>4</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4351706036745407"/>
                  <c:y val="8.3188462376564923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1850166877288488"/>
                  <c:y val="9.150735228293482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28.9</c:v>
                </c:pt>
                <c:pt idx="1">
                  <c:v>36.4</c:v>
                </c:pt>
                <c:pt idx="2">
                  <c:v>25.1</c:v>
                </c:pt>
                <c:pt idx="3">
                  <c:v>9.6</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9621312768002762E-2"/>
                  <c:y val="6.3777719261701796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tx>
                <c:rich>
                  <a:bodyPr/>
                  <a:lstStyle/>
                  <a:p>
                    <a:r>
                      <a:rPr lang="en-US" dirty="0" smtClean="0"/>
                      <a:t>26%</a:t>
                    </a:r>
                    <a:endParaRPr lang="en-US" dirty="0"/>
                  </a:p>
                </c:rich>
              </c:tx>
              <c:dLblPos val="ctr"/>
              <c:showLegendKey val="0"/>
              <c:showVal val="0"/>
              <c:showCatName val="0"/>
              <c:showSerName val="0"/>
              <c:showPercent val="1"/>
              <c:showBubbleSize val="0"/>
            </c:dLbl>
            <c:dLbl>
              <c:idx val="2"/>
              <c:tx>
                <c:rich>
                  <a:bodyPr/>
                  <a:lstStyle/>
                  <a:p>
                    <a:r>
                      <a:rPr lang="en-US" smtClean="0"/>
                      <a:t>42%</a:t>
                    </a:r>
                    <a:endParaRPr lang="en-US"/>
                  </a:p>
                </c:rich>
              </c:tx>
              <c:dLblPos val="ctr"/>
              <c:showLegendKey val="0"/>
              <c:showVal val="0"/>
              <c:showCatName val="0"/>
              <c:showSerName val="0"/>
              <c:showPercent val="1"/>
              <c:showBubbleSize val="0"/>
            </c:dLbl>
            <c:dLbl>
              <c:idx val="4"/>
              <c:layout>
                <c:manualLayout>
                  <c:x val="-0.21850166877288488"/>
                  <c:y val="9.150735228293482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12</c:v>
                </c:pt>
                <c:pt idx="1">
                  <c:v>26</c:v>
                </c:pt>
                <c:pt idx="2">
                  <c:v>42</c:v>
                </c:pt>
                <c:pt idx="3">
                  <c:v>19</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3254312346759126"/>
                  <c:y val="7.764275411588536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947560567274769"/>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27.1</c:v>
                </c:pt>
                <c:pt idx="1">
                  <c:v>33.700000000000003</c:v>
                </c:pt>
                <c:pt idx="2">
                  <c:v>31.3</c:v>
                </c:pt>
                <c:pt idx="3">
                  <c:v>8</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6877828543037059E-2"/>
                  <c:y val="3.882104954259205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28%</a:t>
                    </a:r>
                    <a:endParaRPr lang="en-US" dirty="0"/>
                  </a:p>
                </c:rich>
              </c:tx>
              <c:dLblPos val="ctr"/>
              <c:showLegendKey val="0"/>
              <c:showVal val="0"/>
              <c:showCatName val="0"/>
              <c:showSerName val="0"/>
              <c:showPercent val="1"/>
              <c:showBubbleSize val="0"/>
            </c:dLbl>
            <c:dLbl>
              <c:idx val="4"/>
              <c:layout>
                <c:manualLayout>
                  <c:x val="-0.22947560567274769"/>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18</c:v>
                </c:pt>
                <c:pt idx="1">
                  <c:v>28</c:v>
                </c:pt>
                <c:pt idx="2">
                  <c:v>42</c:v>
                </c:pt>
                <c:pt idx="3">
                  <c:v>12</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705615501765982"/>
                  <c:y val="7.7642535772318319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124515299785058"/>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25.4</c:v>
                </c:pt>
                <c:pt idx="1">
                  <c:v>36.5</c:v>
                </c:pt>
                <c:pt idx="2">
                  <c:v>27.5</c:v>
                </c:pt>
                <c:pt idx="3">
                  <c:v>10.6</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layout>
        <c:manualLayout>
          <c:xMode val="edge"/>
          <c:yMode val="edge"/>
          <c:x val="0.42859401834030003"/>
          <c:y val="1.9410743114863127E-2"/>
        </c:manualLayout>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1059524966786559"/>
                  <c:y val="1.9410306427728934E-2"/>
                </c:manualLayout>
              </c:layout>
              <c:tx>
                <c:rich>
                  <a:bodyPr/>
                  <a:lstStyle/>
                  <a:p>
                    <a:r>
                      <a:rPr lang="en-US" dirty="0" smtClean="0"/>
                      <a:t>21%</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Lst>
            </c:dLbl>
            <c:dLbl>
              <c:idx val="2"/>
              <c:tx>
                <c:rich>
                  <a:bodyPr/>
                  <a:lstStyle/>
                  <a:p>
                    <a:r>
                      <a:rPr lang="en-US" dirty="0" smtClean="0"/>
                      <a:t>40%</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1301470032295347"/>
                  <c:y val="7.4869572470195017E-2"/>
                </c:manualLayout>
              </c:layout>
              <c:tx>
                <c:rich>
                  <a:bodyPr/>
                  <a:lstStyle/>
                  <a:p>
                    <a:r>
                      <a:rPr lang="en-US" dirty="0" smtClean="0"/>
                      <a:t>79%</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21</c:v>
                </c:pt>
                <c:pt idx="1">
                  <c:v>28</c:v>
                </c:pt>
                <c:pt idx="2">
                  <c:v>40</c:v>
                </c:pt>
                <c:pt idx="3">
                  <c:v>11</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1608221811779701"/>
                  <c:y val="6.3777719261701796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37%</a:t>
                    </a:r>
                    <a:endParaRPr lang="en-US" dirty="0"/>
                  </a:p>
                </c:rich>
              </c:tx>
              <c:dLblPos val="ctr"/>
              <c:showLegendKey val="0"/>
              <c:showVal val="0"/>
              <c:showCatName val="0"/>
              <c:showSerName val="0"/>
              <c:showPercent val="1"/>
              <c:showBubbleSize val="0"/>
            </c:dLbl>
            <c:dLbl>
              <c:idx val="4"/>
              <c:layout>
                <c:manualLayout>
                  <c:x val="-0.22124515299785058"/>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14</c:v>
                </c:pt>
                <c:pt idx="1">
                  <c:v>37</c:v>
                </c:pt>
                <c:pt idx="2">
                  <c:v>38</c:v>
                </c:pt>
                <c:pt idx="3">
                  <c:v>11</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705615501765982"/>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947560567274769"/>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29.9</c:v>
                </c:pt>
                <c:pt idx="1">
                  <c:v>33.9</c:v>
                </c:pt>
                <c:pt idx="2">
                  <c:v>28.4</c:v>
                </c:pt>
                <c:pt idx="3">
                  <c:v>7.7</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layout>
        <c:manualLayout>
          <c:xMode val="edge"/>
          <c:yMode val="edge"/>
          <c:x val="0.42585053411533436"/>
          <c:y val="1.9410743114863127E-2"/>
        </c:manualLayout>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6877828543037059E-2"/>
                  <c:y val="4.4366976146838669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33%</a:t>
                    </a:r>
                    <a:endParaRPr lang="en-US" dirty="0"/>
                  </a:p>
                </c:rich>
              </c:tx>
              <c:dLblPos val="ctr"/>
              <c:showLegendKey val="0"/>
              <c:showVal val="0"/>
              <c:showCatName val="0"/>
              <c:showSerName val="0"/>
              <c:showPercent val="1"/>
              <c:showBubbleSize val="0"/>
            </c:dLbl>
            <c:dLbl>
              <c:idx val="2"/>
              <c:layout/>
              <c:tx>
                <c:rich>
                  <a:bodyPr/>
                  <a:lstStyle/>
                  <a:p>
                    <a:r>
                      <a:rPr lang="en-US" dirty="0" smtClean="0"/>
                      <a:t>37%</a:t>
                    </a:r>
                    <a:endParaRPr lang="en-US" dirty="0"/>
                  </a:p>
                </c:rich>
              </c:tx>
              <c:dLblPos val="ctr"/>
              <c:showLegendKey val="0"/>
              <c:showVal val="0"/>
              <c:showCatName val="0"/>
              <c:showSerName val="0"/>
              <c:showPercent val="1"/>
              <c:showBubbleSize val="0"/>
            </c:dLbl>
            <c:dLbl>
              <c:idx val="4"/>
              <c:layout>
                <c:manualLayout>
                  <c:x val="-0.22947560567274769"/>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22</c:v>
                </c:pt>
                <c:pt idx="1">
                  <c:v>33</c:v>
                </c:pt>
                <c:pt idx="2">
                  <c:v>37</c:v>
                </c:pt>
                <c:pt idx="3">
                  <c:v>8</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705615501765982"/>
                  <c:y val="7.7642535772318319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1850166877288488"/>
                  <c:y val="9.4280315585058144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25.3</c:v>
                </c:pt>
                <c:pt idx="1">
                  <c:v>45.5</c:v>
                </c:pt>
                <c:pt idx="2">
                  <c:v>19.3</c:v>
                </c:pt>
                <c:pt idx="3">
                  <c:v>9.8000000000000007</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layout/>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8.3160407418208529E-2"/>
                  <c:y val="4.4366976146838669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0.14214812654591005"/>
                  <c:y val="-5.0837073264718786E-17"/>
                </c:manualLayout>
              </c:layout>
              <c:tx>
                <c:rich>
                  <a:bodyPr/>
                  <a:lstStyle/>
                  <a:p>
                    <a:r>
                      <a:rPr lang="en-US" dirty="0" smtClean="0"/>
                      <a:t>28%</a:t>
                    </a:r>
                    <a:endParaRPr lang="en-US" dirty="0"/>
                  </a:p>
                </c:rich>
              </c:tx>
              <c:dLblPos val="bestFit"/>
              <c:showLegendKey val="0"/>
              <c:showVal val="0"/>
              <c:showCatName val="0"/>
              <c:showSerName val="0"/>
              <c:showPercent val="1"/>
              <c:showBubbleSize val="0"/>
            </c:dLbl>
            <c:dLbl>
              <c:idx val="4"/>
              <c:layout>
                <c:manualLayout>
                  <c:x val="-0.21850166877288488"/>
                  <c:y val="9.4280315585058144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10</c:v>
                </c:pt>
                <c:pt idx="1">
                  <c:v>43</c:v>
                </c:pt>
                <c:pt idx="2">
                  <c:v>28</c:v>
                </c:pt>
                <c:pt idx="3">
                  <c:v>19</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705615501765982"/>
                  <c:y val="6.93236458659484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1850166877288488"/>
                  <c:y val="8.3188462376564923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21.4</c:v>
                </c:pt>
                <c:pt idx="1">
                  <c:v>40.6</c:v>
                </c:pt>
                <c:pt idx="2">
                  <c:v>30.3</c:v>
                </c:pt>
                <c:pt idx="3">
                  <c:v>7.7</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1333873389283129"/>
                  <c:y val="1.9410306427728934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2"/>
              <c:tx>
                <c:rich>
                  <a:bodyPr/>
                  <a:lstStyle/>
                  <a:p>
                    <a:r>
                      <a:rPr lang="en-US" dirty="0" smtClean="0"/>
                      <a:t>54%</a:t>
                    </a:r>
                    <a:endParaRPr lang="en-US" dirty="0"/>
                  </a:p>
                </c:rich>
              </c:tx>
              <c:dLblPos val="ctr"/>
              <c:showLegendKey val="0"/>
              <c:showVal val="0"/>
              <c:showCatName val="0"/>
              <c:showSerName val="0"/>
              <c:showPercent val="1"/>
              <c:showBubbleSize val="0"/>
            </c:dLbl>
            <c:dLbl>
              <c:idx val="4"/>
              <c:layout>
                <c:manualLayout>
                  <c:x val="-0.21850166877288488"/>
                  <c:y val="8.3188462376564923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9</c:v>
                </c:pt>
                <c:pt idx="1">
                  <c:v>29</c:v>
                </c:pt>
                <c:pt idx="2">
                  <c:v>54</c:v>
                </c:pt>
                <c:pt idx="3">
                  <c:v>8</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431267079269412"/>
                  <c:y val="7.7642754115885365E-2"/>
                </c:manualLayout>
              </c:layout>
              <c:tx>
                <c:rich>
                  <a:bodyPr/>
                  <a:lstStyle/>
                  <a:p>
                    <a:r>
                      <a:rPr lang="en-US" dirty="0" smtClean="0"/>
                      <a:t>24%</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947560567274769"/>
                  <c:y val="7.7642535772318319E-2"/>
                </c:manualLayout>
              </c:layout>
              <c:tx>
                <c:rich>
                  <a:bodyPr/>
                  <a:lstStyle/>
                  <a:p>
                    <a:r>
                      <a:rPr lang="en-US" dirty="0" smtClean="0"/>
                      <a:t>76%</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24.4</c:v>
                </c:pt>
                <c:pt idx="1">
                  <c:v>41.3</c:v>
                </c:pt>
                <c:pt idx="2">
                  <c:v>26.3</c:v>
                </c:pt>
                <c:pt idx="3">
                  <c:v>8</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3"/>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9621312768002762E-2"/>
                  <c:y val="1.9410306427728934E-2"/>
                </c:manualLayout>
              </c:layout>
              <c:tx>
                <c:rich>
                  <a:bodyPr/>
                  <a:lstStyle/>
                  <a:p>
                    <a:r>
                      <a:rPr lang="en-US" dirty="0" smtClean="0"/>
                      <a:t>11%</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Lst>
            </c:dLbl>
            <c:dLbl>
              <c:idx val="1"/>
              <c:tx>
                <c:rich>
                  <a:bodyPr/>
                  <a:lstStyle/>
                  <a:p>
                    <a:r>
                      <a:rPr lang="en-US" dirty="0" smtClean="0"/>
                      <a:t>39%</a:t>
                    </a:r>
                    <a:endParaRPr lang="en-US" dirty="0"/>
                  </a:p>
                </c:rich>
              </c:tx>
              <c:dLblPos val="ctr"/>
              <c:showLegendKey val="0"/>
              <c:showVal val="0"/>
              <c:showCatName val="0"/>
              <c:showSerName val="0"/>
              <c:showPercent val="1"/>
              <c:showBubbleSize val="0"/>
            </c:dLbl>
            <c:dLbl>
              <c:idx val="4"/>
              <c:layout>
                <c:manualLayout>
                  <c:x val="-0.22947560567274769"/>
                  <c:y val="7.7642535772318319E-2"/>
                </c:manualLayout>
              </c:layout>
              <c:tx>
                <c:rich>
                  <a:bodyPr/>
                  <a:lstStyle/>
                  <a:p>
                    <a:r>
                      <a:rPr lang="en-US" dirty="0" smtClean="0"/>
                      <a:t>89%</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11</c:v>
                </c:pt>
                <c:pt idx="1">
                  <c:v>39</c:v>
                </c:pt>
                <c:pt idx="2">
                  <c:v>35</c:v>
                </c:pt>
                <c:pt idx="3">
                  <c:v>15</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2705615501765982"/>
                  <c:y val="7.4869572470195017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398863722281628"/>
                  <c:y val="6.655068256382509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26.2</c:v>
                </c:pt>
                <c:pt idx="1">
                  <c:v>44.2</c:v>
                </c:pt>
                <c:pt idx="2">
                  <c:v>19.7</c:v>
                </c:pt>
                <c:pt idx="3">
                  <c:v>10</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Bay Creek</a:t>
            </a:r>
            <a:endParaRPr lang="en-US" dirty="0"/>
          </a:p>
        </c:rich>
      </c:tx>
      <c:overlay val="0"/>
    </c:title>
    <c:autoTitleDeleted val="0"/>
    <c:plotArea>
      <c:layout>
        <c:manualLayout>
          <c:layoutTarget val="inner"/>
          <c:xMode val="edge"/>
          <c:yMode val="edge"/>
          <c:x val="3.017832647462277E-2"/>
          <c:y val="0.12579558937260724"/>
          <c:w val="0.93964334705075447"/>
          <c:h val="0.52059394690495808"/>
        </c:manualLayout>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9.4134344318071356E-2"/>
                  <c:y val="4.9912902751085279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tx>
                <c:rich>
                  <a:bodyPr/>
                  <a:lstStyle/>
                  <a:p>
                    <a:r>
                      <a:rPr lang="en-US" dirty="0" smtClean="0"/>
                      <a:t>42%</a:t>
                    </a:r>
                    <a:endParaRPr lang="en-US" dirty="0"/>
                  </a:p>
                </c:rich>
              </c:tx>
              <c:dLblPos val="ctr"/>
              <c:showLegendKey val="0"/>
              <c:showVal val="0"/>
              <c:showCatName val="0"/>
              <c:showSerName val="0"/>
              <c:showPercent val="1"/>
              <c:showBubbleSize val="0"/>
            </c:dLbl>
            <c:dLbl>
              <c:idx val="4"/>
              <c:layout>
                <c:manualLayout>
                  <c:x val="-0.22398863722281628"/>
                  <c:y val="6.655068256382509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15</c:v>
                </c:pt>
                <c:pt idx="1">
                  <c:v>42</c:v>
                </c:pt>
                <c:pt idx="2">
                  <c:v>21</c:v>
                </c:pt>
                <c:pt idx="3">
                  <c:v>22</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State</a:t>
            </a:r>
            <a:endParaRPr lang="en-US" dirty="0"/>
          </a:p>
        </c:rich>
      </c:tx>
      <c:overlay val="0"/>
    </c:title>
    <c:autoTitleDeleted val="0"/>
    <c:plotArea>
      <c:layout/>
      <c:ofPieChart>
        <c:ofPieType val="bar"/>
        <c:varyColors val="1"/>
        <c:ser>
          <c:idx val="0"/>
          <c:order val="0"/>
          <c:tx>
            <c:strRef>
              <c:f>Sheet1!$B$1</c:f>
              <c:strCache>
                <c:ptCount val="1"/>
                <c:pt idx="0">
                  <c:v>Column1</c:v>
                </c:pt>
              </c:strCache>
            </c:strRef>
          </c:tx>
          <c:explosion val="5"/>
          <c:dPt>
            <c:idx val="0"/>
            <c:bubble3D val="0"/>
            <c:spPr>
              <a:solidFill>
                <a:srgbClr val="FF3300"/>
              </a:solidFill>
            </c:spPr>
          </c:dPt>
          <c:dPt>
            <c:idx val="1"/>
            <c:bubble3D val="0"/>
            <c:spPr>
              <a:solidFill>
                <a:srgbClr val="FF9966"/>
              </a:solidFill>
            </c:spPr>
          </c:dPt>
          <c:dPt>
            <c:idx val="2"/>
            <c:bubble3D val="0"/>
            <c:spPr>
              <a:solidFill>
                <a:schemeClr val="accent6">
                  <a:lumMod val="60000"/>
                  <a:lumOff val="40000"/>
                </a:schemeClr>
              </a:solidFill>
            </c:spPr>
          </c:dPt>
          <c:dPt>
            <c:idx val="3"/>
            <c:bubble3D val="0"/>
            <c:spPr>
              <a:solidFill>
                <a:schemeClr val="accent6"/>
              </a:solidFill>
            </c:spPr>
          </c:dPt>
          <c:dPt>
            <c:idx val="4"/>
            <c:bubble3D val="0"/>
            <c:spPr>
              <a:solidFill>
                <a:srgbClr val="00B050"/>
              </a:solidFill>
            </c:spPr>
          </c:dPt>
          <c:dLbls>
            <c:dLbl>
              <c:idx val="0"/>
              <c:layout>
                <c:manualLayout>
                  <c:x val="0.14626054459241977"/>
                  <c:y val="5.5458829355331883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22947560567274769"/>
                  <c:y val="8.596142567868822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Beginning Learner</c:v>
                </c:pt>
                <c:pt idx="1">
                  <c:v>Developing Learner</c:v>
                </c:pt>
                <c:pt idx="2">
                  <c:v>Proficient Learner</c:v>
                </c:pt>
                <c:pt idx="3">
                  <c:v>Distinguished Learner</c:v>
                </c:pt>
              </c:strCache>
            </c:strRef>
          </c:cat>
          <c:val>
            <c:numRef>
              <c:f>Sheet1!$B$2:$B$5</c:f>
              <c:numCache>
                <c:formatCode>General</c:formatCode>
                <c:ptCount val="4"/>
                <c:pt idx="0">
                  <c:v>29.2</c:v>
                </c:pt>
                <c:pt idx="1">
                  <c:v>33.700000000000003</c:v>
                </c:pt>
                <c:pt idx="2">
                  <c:v>28</c:v>
                </c:pt>
                <c:pt idx="3">
                  <c:v>9</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legend>
      <c:legendPos val="b"/>
      <c:layout>
        <c:manualLayout>
          <c:xMode val="edge"/>
          <c:yMode val="edge"/>
          <c:x val="2.9803743667844003E-2"/>
          <c:y val="0.66283612075182397"/>
          <c:w val="0.9184444228422064"/>
          <c:h val="0.3196520242739129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11.xml><?xml version="1.0" encoding="utf-8"?>
<c:userShapes xmlns:c="http://schemas.openxmlformats.org/drawingml/2006/chart">
  <cdr:relSizeAnchor xmlns:cdr="http://schemas.openxmlformats.org/drawingml/2006/chartDrawing">
    <cdr:from>
      <cdr:x>0.32922</cdr:x>
      <cdr:y>0.24957</cdr:y>
    </cdr:from>
    <cdr:to>
      <cdr:x>0.55967</cdr:x>
      <cdr:y>0.43727</cdr:y>
    </cdr:to>
    <cdr:sp macro="" textlink="">
      <cdr:nvSpPr>
        <cdr:cNvPr id="2" name="TextBox 1"/>
        <cdr:cNvSpPr txBox="1"/>
      </cdr:nvSpPr>
      <cdr:spPr>
        <a:xfrm xmlns:a="http://schemas.openxmlformats.org/drawingml/2006/main">
          <a:off x="1524009" y="1143014"/>
          <a:ext cx="1066787" cy="859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0.09273</cdr:x>
      <cdr:y>0.32352</cdr:y>
    </cdr:from>
    <cdr:to>
      <cdr:x>0.30672</cdr:x>
      <cdr:y>0.4448</cdr:y>
    </cdr:to>
    <cdr:sp macro="" textlink="">
      <cdr:nvSpPr>
        <cdr:cNvPr id="4" name="TextBox 3"/>
        <cdr:cNvSpPr txBox="1"/>
      </cdr:nvSpPr>
      <cdr:spPr>
        <a:xfrm xmlns:a="http://schemas.openxmlformats.org/drawingml/2006/main">
          <a:off x="429272" y="1481714"/>
          <a:ext cx="990592" cy="5554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12.xml><?xml version="1.0" encoding="utf-8"?>
<c:userShapes xmlns:c="http://schemas.openxmlformats.org/drawingml/2006/chart">
  <cdr:relSizeAnchor xmlns:cdr="http://schemas.openxmlformats.org/drawingml/2006/chartDrawing">
    <cdr:from>
      <cdr:x>0.32922</cdr:x>
      <cdr:y>0.24957</cdr:y>
    </cdr:from>
    <cdr:to>
      <cdr:x>0.55967</cdr:x>
      <cdr:y>0.43727</cdr:y>
    </cdr:to>
    <cdr:sp macro="" textlink="">
      <cdr:nvSpPr>
        <cdr:cNvPr id="2" name="TextBox 1"/>
        <cdr:cNvSpPr txBox="1"/>
      </cdr:nvSpPr>
      <cdr:spPr>
        <a:xfrm xmlns:a="http://schemas.openxmlformats.org/drawingml/2006/main">
          <a:off x="1524009" y="1143014"/>
          <a:ext cx="1066787" cy="859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0.03292</cdr:x>
      <cdr:y>0.30121</cdr:y>
    </cdr:from>
    <cdr:to>
      <cdr:x>0.24691</cdr:x>
      <cdr:y>0.42249</cdr:y>
    </cdr:to>
    <cdr:sp macro="" textlink="">
      <cdr:nvSpPr>
        <cdr:cNvPr id="4" name="TextBox 3"/>
        <cdr:cNvSpPr txBox="1"/>
      </cdr:nvSpPr>
      <cdr:spPr>
        <a:xfrm xmlns:a="http://schemas.openxmlformats.org/drawingml/2006/main">
          <a:off x="152400" y="1379538"/>
          <a:ext cx="990592" cy="5554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13.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14.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15.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0.09273</cdr:x>
      <cdr:y>0.33593</cdr:y>
    </cdr:from>
    <cdr:to>
      <cdr:x>0.30672</cdr:x>
      <cdr:y>0.4539</cdr:y>
    </cdr:to>
    <cdr:sp macro="" textlink="">
      <cdr:nvSpPr>
        <cdr:cNvPr id="4" name="TextBox 3"/>
        <cdr:cNvSpPr txBox="1"/>
      </cdr:nvSpPr>
      <cdr:spPr>
        <a:xfrm xmlns:a="http://schemas.openxmlformats.org/drawingml/2006/main">
          <a:off x="429261" y="1538539"/>
          <a:ext cx="990592" cy="5403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16.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0.06584</cdr:x>
      <cdr:y>0.32425</cdr:y>
    </cdr:from>
    <cdr:to>
      <cdr:x>0.27983</cdr:x>
      <cdr:y>0.44222</cdr:y>
    </cdr:to>
    <cdr:sp macro="" textlink="">
      <cdr:nvSpPr>
        <cdr:cNvPr id="4" name="TextBox 3"/>
        <cdr:cNvSpPr txBox="1"/>
      </cdr:nvSpPr>
      <cdr:spPr>
        <a:xfrm xmlns:a="http://schemas.openxmlformats.org/drawingml/2006/main">
          <a:off x="304800" y="1485028"/>
          <a:ext cx="990592" cy="5402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17.xml><?xml version="1.0" encoding="utf-8"?>
<c:userShapes xmlns:c="http://schemas.openxmlformats.org/drawingml/2006/chart">
  <cdr:relSizeAnchor xmlns:cdr="http://schemas.openxmlformats.org/drawingml/2006/chartDrawing">
    <cdr:from>
      <cdr:x>0.32922</cdr:x>
      <cdr:y>0.24957</cdr:y>
    </cdr:from>
    <cdr:to>
      <cdr:x>0.55967</cdr:x>
      <cdr:y>0.44012</cdr:y>
    </cdr:to>
    <cdr:sp macro="" textlink="">
      <cdr:nvSpPr>
        <cdr:cNvPr id="2" name="TextBox 1"/>
        <cdr:cNvSpPr txBox="1"/>
      </cdr:nvSpPr>
      <cdr:spPr>
        <a:xfrm xmlns:a="http://schemas.openxmlformats.org/drawingml/2006/main">
          <a:off x="1524009" y="1143014"/>
          <a:ext cx="1066787" cy="8727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18.xml><?xml version="1.0" encoding="utf-8"?>
<c:userShapes xmlns:c="http://schemas.openxmlformats.org/drawingml/2006/chart">
  <cdr:relSizeAnchor xmlns:cdr="http://schemas.openxmlformats.org/drawingml/2006/chartDrawing">
    <cdr:from>
      <cdr:x>0.32922</cdr:x>
      <cdr:y>0.24957</cdr:y>
    </cdr:from>
    <cdr:to>
      <cdr:x>0.55967</cdr:x>
      <cdr:y>0.44012</cdr:y>
    </cdr:to>
    <cdr:sp macro="" textlink="">
      <cdr:nvSpPr>
        <cdr:cNvPr id="2" name="TextBox 1"/>
        <cdr:cNvSpPr txBox="1"/>
      </cdr:nvSpPr>
      <cdr:spPr>
        <a:xfrm xmlns:a="http://schemas.openxmlformats.org/drawingml/2006/main">
          <a:off x="1524009" y="1143014"/>
          <a:ext cx="1066787" cy="8727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19.xml><?xml version="1.0" encoding="utf-8"?>
<c:userShapes xmlns:c="http://schemas.openxmlformats.org/drawingml/2006/chart">
  <cdr:relSizeAnchor xmlns:cdr="http://schemas.openxmlformats.org/drawingml/2006/chartDrawing">
    <cdr:from>
      <cdr:x>0.32922</cdr:x>
      <cdr:y>0.24957</cdr:y>
    </cdr:from>
    <cdr:to>
      <cdr:x>0.55967</cdr:x>
      <cdr:y>0.43504</cdr:y>
    </cdr:to>
    <cdr:sp macro="" textlink="">
      <cdr:nvSpPr>
        <cdr:cNvPr id="2" name="TextBox 1"/>
        <cdr:cNvSpPr txBox="1"/>
      </cdr:nvSpPr>
      <cdr:spPr>
        <a:xfrm xmlns:a="http://schemas.openxmlformats.org/drawingml/2006/main">
          <a:off x="1524009" y="1143014"/>
          <a:ext cx="1066787" cy="8494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0.09273</cdr:x>
      <cdr:y>0.3208</cdr:y>
    </cdr:from>
    <cdr:to>
      <cdr:x>0.30672</cdr:x>
      <cdr:y>0.45541</cdr:y>
    </cdr:to>
    <cdr:sp macro="" textlink="">
      <cdr:nvSpPr>
        <cdr:cNvPr id="4" name="TextBox 3"/>
        <cdr:cNvSpPr txBox="1"/>
      </cdr:nvSpPr>
      <cdr:spPr>
        <a:xfrm xmlns:a="http://schemas.openxmlformats.org/drawingml/2006/main">
          <a:off x="429272" y="1469254"/>
          <a:ext cx="990592" cy="6165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0.xml><?xml version="1.0" encoding="utf-8"?>
<c:userShapes xmlns:c="http://schemas.openxmlformats.org/drawingml/2006/chart">
  <cdr:relSizeAnchor xmlns:cdr="http://schemas.openxmlformats.org/drawingml/2006/chartDrawing">
    <cdr:from>
      <cdr:x>0.32922</cdr:x>
      <cdr:y>0.24957</cdr:y>
    </cdr:from>
    <cdr:to>
      <cdr:x>0.55967</cdr:x>
      <cdr:y>0.43504</cdr:y>
    </cdr:to>
    <cdr:sp macro="" textlink="">
      <cdr:nvSpPr>
        <cdr:cNvPr id="2" name="TextBox 1"/>
        <cdr:cNvSpPr txBox="1"/>
      </cdr:nvSpPr>
      <cdr:spPr>
        <a:xfrm xmlns:a="http://schemas.openxmlformats.org/drawingml/2006/main">
          <a:off x="1524009" y="1143014"/>
          <a:ext cx="1066787" cy="8494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0.09273</cdr:x>
      <cdr:y>0.3208</cdr:y>
    </cdr:from>
    <cdr:to>
      <cdr:x>0.30672</cdr:x>
      <cdr:y>0.45541</cdr:y>
    </cdr:to>
    <cdr:sp macro="" textlink="">
      <cdr:nvSpPr>
        <cdr:cNvPr id="4" name="TextBox 3"/>
        <cdr:cNvSpPr txBox="1"/>
      </cdr:nvSpPr>
      <cdr:spPr>
        <a:xfrm xmlns:a="http://schemas.openxmlformats.org/drawingml/2006/main">
          <a:off x="429272" y="1469254"/>
          <a:ext cx="990592" cy="6165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21.xml><?xml version="1.0" encoding="utf-8"?>
<c:userShapes xmlns:c="http://schemas.openxmlformats.org/drawingml/2006/chart">
  <cdr:relSizeAnchor xmlns:cdr="http://schemas.openxmlformats.org/drawingml/2006/chartDrawing">
    <cdr:from>
      <cdr:x>0.32922</cdr:x>
      <cdr:y>0.24957</cdr:y>
    </cdr:from>
    <cdr:to>
      <cdr:x>0.55967</cdr:x>
      <cdr:y>0.43258</cdr:y>
    </cdr:to>
    <cdr:sp macro="" textlink="">
      <cdr:nvSpPr>
        <cdr:cNvPr id="2" name="TextBox 1"/>
        <cdr:cNvSpPr txBox="1"/>
      </cdr:nvSpPr>
      <cdr:spPr>
        <a:xfrm xmlns:a="http://schemas.openxmlformats.org/drawingml/2006/main">
          <a:off x="1524009" y="1143014"/>
          <a:ext cx="1066787" cy="8381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2.xml><?xml version="1.0" encoding="utf-8"?>
<c:userShapes xmlns:c="http://schemas.openxmlformats.org/drawingml/2006/chart">
  <cdr:relSizeAnchor xmlns:cdr="http://schemas.openxmlformats.org/drawingml/2006/chartDrawing">
    <cdr:from>
      <cdr:x>0.35802</cdr:x>
      <cdr:y>0.25423</cdr:y>
    </cdr:from>
    <cdr:to>
      <cdr:x>0.58847</cdr:x>
      <cdr:y>0.43725</cdr:y>
    </cdr:to>
    <cdr:sp macro="" textlink="">
      <cdr:nvSpPr>
        <cdr:cNvPr id="2" name="TextBox 1"/>
        <cdr:cNvSpPr txBox="1"/>
      </cdr:nvSpPr>
      <cdr:spPr>
        <a:xfrm xmlns:a="http://schemas.openxmlformats.org/drawingml/2006/main">
          <a:off x="1657350" y="1164380"/>
          <a:ext cx="1066787" cy="838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3.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0.07819</cdr:x>
      <cdr:y>0.3243</cdr:y>
    </cdr:from>
    <cdr:to>
      <cdr:x>0.29218</cdr:x>
      <cdr:y>0.45892</cdr:y>
    </cdr:to>
    <cdr:sp macro="" textlink="">
      <cdr:nvSpPr>
        <cdr:cNvPr id="4" name="TextBox 3"/>
        <cdr:cNvSpPr txBox="1"/>
      </cdr:nvSpPr>
      <cdr:spPr>
        <a:xfrm xmlns:a="http://schemas.openxmlformats.org/drawingml/2006/main">
          <a:off x="361950" y="1485290"/>
          <a:ext cx="990592" cy="6165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24.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0.31997</cdr:y>
    </cdr:from>
    <cdr:to>
      <cdr:x>0.65844</cdr:x>
      <cdr:y>0.50298</cdr:y>
    </cdr:to>
    <cdr:sp macro="" textlink="">
      <cdr:nvSpPr>
        <cdr:cNvPr id="3" name="TextBox 2"/>
        <cdr:cNvSpPr txBox="1"/>
      </cdr:nvSpPr>
      <cdr:spPr>
        <a:xfrm xmlns:a="http://schemas.openxmlformats.org/drawingml/2006/main">
          <a:off x="838182" y="1465428"/>
          <a:ext cx="2209818" cy="838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0.06584</cdr:x>
      <cdr:y>0.30333</cdr:y>
    </cdr:from>
    <cdr:to>
      <cdr:x>0.27983</cdr:x>
      <cdr:y>0.43795</cdr:y>
    </cdr:to>
    <cdr:sp macro="" textlink="">
      <cdr:nvSpPr>
        <cdr:cNvPr id="4" name="TextBox 3"/>
        <cdr:cNvSpPr txBox="1"/>
      </cdr:nvSpPr>
      <cdr:spPr>
        <a:xfrm xmlns:a="http://schemas.openxmlformats.org/drawingml/2006/main">
          <a:off x="304800" y="1389228"/>
          <a:ext cx="990592" cy="6165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0.09273</cdr:x>
      <cdr:y>0.32546</cdr:y>
    </cdr:from>
    <cdr:to>
      <cdr:x>0.30672</cdr:x>
      <cdr:y>0.4448</cdr:y>
    </cdr:to>
    <cdr:sp macro="" textlink="">
      <cdr:nvSpPr>
        <cdr:cNvPr id="4" name="TextBox 3"/>
        <cdr:cNvSpPr txBox="1"/>
      </cdr:nvSpPr>
      <cdr:spPr>
        <a:xfrm xmlns:a="http://schemas.openxmlformats.org/drawingml/2006/main">
          <a:off x="429272" y="1490592"/>
          <a:ext cx="990600" cy="5465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p>
        <a:p xmlns:a="http://schemas.openxmlformats.org/drawingml/2006/main">
          <a:endParaRPr lang="en-US" sz="1400" dirty="0"/>
        </a:p>
      </cdr:txBody>
    </cdr:sp>
  </cdr:relSizeAnchor>
</c:userShapes>
</file>

<file path=ppt/drawings/drawing4.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0.09273</cdr:x>
      <cdr:y>0.31736</cdr:y>
    </cdr:from>
    <cdr:to>
      <cdr:x>0.30672</cdr:x>
      <cdr:y>0.458</cdr:y>
    </cdr:to>
    <cdr:sp macro="" textlink="">
      <cdr:nvSpPr>
        <cdr:cNvPr id="4" name="TextBox 3"/>
        <cdr:cNvSpPr txBox="1"/>
      </cdr:nvSpPr>
      <cdr:spPr>
        <a:xfrm xmlns:a="http://schemas.openxmlformats.org/drawingml/2006/main">
          <a:off x="429272" y="1453504"/>
          <a:ext cx="990592" cy="6441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8.xml><?xml version="1.0" encoding="utf-8"?>
<c:userShapes xmlns:c="http://schemas.openxmlformats.org/drawingml/2006/chart">
  <cdr:relSizeAnchor xmlns:cdr="http://schemas.openxmlformats.org/drawingml/2006/chartDrawing">
    <cdr:from>
      <cdr:x>0.32922</cdr:x>
      <cdr:y>0.24957</cdr:y>
    </cdr:from>
    <cdr:to>
      <cdr:x>0.55967</cdr:x>
      <cdr:y>0.42063</cdr:y>
    </cdr:to>
    <cdr:sp macro="" textlink="">
      <cdr:nvSpPr>
        <cdr:cNvPr id="2" name="TextBox 1"/>
        <cdr:cNvSpPr txBox="1"/>
      </cdr:nvSpPr>
      <cdr:spPr>
        <a:xfrm xmlns:a="http://schemas.openxmlformats.org/drawingml/2006/main">
          <a:off x="1524009" y="1143014"/>
          <a:ext cx="1066787" cy="7834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0.33276</cdr:y>
    </cdr:from>
    <cdr:to>
      <cdr:x>0.65844</cdr:x>
      <cdr:y>0.51577</cdr:y>
    </cdr:to>
    <cdr:sp macro="" textlink="">
      <cdr:nvSpPr>
        <cdr:cNvPr id="3" name="TextBox 2"/>
        <cdr:cNvSpPr txBox="1"/>
      </cdr:nvSpPr>
      <cdr:spPr>
        <a:xfrm xmlns:a="http://schemas.openxmlformats.org/drawingml/2006/main">
          <a:off x="838200" y="1524000"/>
          <a:ext cx="22098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0.0823</cdr:x>
      <cdr:y>0.32425</cdr:y>
    </cdr:from>
    <cdr:to>
      <cdr:x>0.29629</cdr:x>
      <cdr:y>0.46489</cdr:y>
    </cdr:to>
    <cdr:sp macro="" textlink="">
      <cdr:nvSpPr>
        <cdr:cNvPr id="4" name="TextBox 3"/>
        <cdr:cNvSpPr txBox="1"/>
      </cdr:nvSpPr>
      <cdr:spPr>
        <a:xfrm xmlns:a="http://schemas.openxmlformats.org/drawingml/2006/main">
          <a:off x="381000" y="1485028"/>
          <a:ext cx="990592" cy="6441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Beginning Learner</a:t>
          </a:r>
          <a:endParaRPr lang="en-US" sz="1400" dirty="0"/>
        </a:p>
      </cdr:txBody>
    </cdr:sp>
  </cdr:relSizeAnchor>
</c:userShapes>
</file>

<file path=ppt/drawings/drawing9.xml><?xml version="1.0" encoding="utf-8"?>
<c:userShapes xmlns:c="http://schemas.openxmlformats.org/drawingml/2006/chart">
  <cdr:relSizeAnchor xmlns:cdr="http://schemas.openxmlformats.org/drawingml/2006/chartDrawing">
    <cdr:from>
      <cdr:x>0.32922</cdr:x>
      <cdr:y>0.24957</cdr:y>
    </cdr:from>
    <cdr:to>
      <cdr:x>0.55967</cdr:x>
      <cdr:y>0.41594</cdr:y>
    </cdr:to>
    <cdr:sp macro="" textlink="">
      <cdr:nvSpPr>
        <cdr:cNvPr id="2" name="TextBox 1"/>
        <cdr:cNvSpPr txBox="1"/>
      </cdr:nvSpPr>
      <cdr:spPr>
        <a:xfrm xmlns:a="http://schemas.openxmlformats.org/drawingml/2006/main">
          <a:off x="1524009" y="1143014"/>
          <a:ext cx="1066787" cy="761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Developing Learner and Above</a:t>
          </a:r>
          <a:endParaRPr lang="en-US" sz="1400" dirty="0"/>
        </a:p>
      </cdr:txBody>
    </cdr:sp>
  </cdr:relSizeAnchor>
  <cdr:relSizeAnchor xmlns:cdr="http://schemas.openxmlformats.org/drawingml/2006/chartDrawing">
    <cdr:from>
      <cdr:x>0.18107</cdr:x>
      <cdr:y>0.34951</cdr:y>
    </cdr:from>
    <cdr:to>
      <cdr:x>0.65844</cdr:x>
      <cdr:y>0.53252</cdr:y>
    </cdr:to>
    <cdr:sp macro="" textlink="">
      <cdr:nvSpPr>
        <cdr:cNvPr id="3" name="TextBox 2"/>
        <cdr:cNvSpPr txBox="1"/>
      </cdr:nvSpPr>
      <cdr:spPr>
        <a:xfrm xmlns:a="http://schemas.openxmlformats.org/drawingml/2006/main">
          <a:off x="838200" y="1600720"/>
          <a:ext cx="2209818" cy="838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FF230A47-7DB0-4719-8173-18807A8CC174}" type="datetimeFigureOut">
              <a:rPr lang="en-US" smtClean="0"/>
              <a:t>3/4/2016</a:t>
            </a:fld>
            <a:endParaRPr lang="en-US"/>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4127960D-597B-4EA0-9289-676D8FAE15D6}" type="slidenum">
              <a:rPr lang="en-US" smtClean="0"/>
              <a:t>‹#›</a:t>
            </a:fld>
            <a:endParaRPr lang="en-US"/>
          </a:p>
        </p:txBody>
      </p:sp>
    </p:spTree>
    <p:extLst>
      <p:ext uri="{BB962C8B-B14F-4D97-AF65-F5344CB8AC3E}">
        <p14:creationId xmlns:p14="http://schemas.microsoft.com/office/powerpoint/2010/main" val="1264211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5D8AB098-629A-4D3D-A18A-DC69C1D397AF}" type="datetimeFigureOut">
              <a:rPr lang="en-US" smtClean="0"/>
              <a:t>3/4/2016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04A6A103-1A3C-42D2-BCDA-CCE199EF29BB}" type="slidenum">
              <a:rPr lang="en-US" smtClean="0"/>
              <a:t>‹#›</a:t>
            </a:fld>
            <a:endParaRPr lang="en-US"/>
          </a:p>
        </p:txBody>
      </p:sp>
    </p:spTree>
    <p:extLst>
      <p:ext uri="{BB962C8B-B14F-4D97-AF65-F5344CB8AC3E}">
        <p14:creationId xmlns:p14="http://schemas.microsoft.com/office/powerpoint/2010/main" val="6971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701A72FE-662C-45DD-A8BA-537BE2BE0519}" type="slidenum">
              <a:rPr lang="en-US" smtClean="0"/>
              <a:pPr>
                <a:defRPr/>
              </a:pPr>
              <a:t>1</a:t>
            </a:fld>
            <a:endParaRPr lang="en-US" dirty="0"/>
          </a:p>
        </p:txBody>
      </p:sp>
    </p:spTree>
    <p:extLst>
      <p:ext uri="{BB962C8B-B14F-4D97-AF65-F5344CB8AC3E}">
        <p14:creationId xmlns:p14="http://schemas.microsoft.com/office/powerpoint/2010/main" val="3701754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a:t>
            </a:fld>
            <a:endParaRPr lang="en-US" dirty="0"/>
          </a:p>
        </p:txBody>
      </p:sp>
    </p:spTree>
    <p:extLst>
      <p:ext uri="{BB962C8B-B14F-4D97-AF65-F5344CB8AC3E}">
        <p14:creationId xmlns:p14="http://schemas.microsoft.com/office/powerpoint/2010/main" val="266450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dirty="0"/>
          </a:p>
        </p:txBody>
      </p:sp>
    </p:spTree>
    <p:extLst>
      <p:ext uri="{BB962C8B-B14F-4D97-AF65-F5344CB8AC3E}">
        <p14:creationId xmlns:p14="http://schemas.microsoft.com/office/powerpoint/2010/main" val="2952278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dirty="0"/>
          </a:p>
        </p:txBody>
      </p:sp>
    </p:spTree>
    <p:extLst>
      <p:ext uri="{BB962C8B-B14F-4D97-AF65-F5344CB8AC3E}">
        <p14:creationId xmlns:p14="http://schemas.microsoft.com/office/powerpoint/2010/main" val="1997888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10</a:t>
            </a:fld>
            <a:endParaRPr lang="en-US" dirty="0"/>
          </a:p>
        </p:txBody>
      </p:sp>
    </p:spTree>
    <p:extLst>
      <p:ext uri="{BB962C8B-B14F-4D97-AF65-F5344CB8AC3E}">
        <p14:creationId xmlns:p14="http://schemas.microsoft.com/office/powerpoint/2010/main" val="332036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3E7067-6719-45F4-A131-8D5A95EFD0C8}"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24342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E7067-6719-45F4-A131-8D5A95EFD0C8}"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76476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E7067-6719-45F4-A131-8D5A95EFD0C8}"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11918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E7067-6719-45F4-A131-8D5A95EFD0C8}"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17848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E7067-6719-45F4-A131-8D5A95EFD0C8}"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2078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3E7067-6719-45F4-A131-8D5A95EFD0C8}"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53624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3E7067-6719-45F4-A131-8D5A95EFD0C8}" type="datetimeFigureOut">
              <a:rPr lang="en-US" smtClean="0"/>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422013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3E7067-6719-45F4-A131-8D5A95EFD0C8}" type="datetimeFigureOut">
              <a:rPr lang="en-US" smtClean="0"/>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2552332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E7067-6719-45F4-A131-8D5A95EFD0C8}" type="datetimeFigureOut">
              <a:rPr lang="en-US" smtClean="0"/>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333638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E7067-6719-45F4-A131-8D5A95EFD0C8}"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341824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E7067-6719-45F4-A131-8D5A95EFD0C8}"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04548-836A-467C-AE4A-537E0638E46B}" type="slidenum">
              <a:rPr lang="en-US" smtClean="0"/>
              <a:t>‹#›</a:t>
            </a:fld>
            <a:endParaRPr lang="en-US"/>
          </a:p>
        </p:txBody>
      </p:sp>
    </p:spTree>
    <p:extLst>
      <p:ext uri="{BB962C8B-B14F-4D97-AF65-F5344CB8AC3E}">
        <p14:creationId xmlns:p14="http://schemas.microsoft.com/office/powerpoint/2010/main" val="1334816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7067-6719-45F4-A131-8D5A95EFD0C8}" type="datetimeFigureOut">
              <a:rPr lang="en-US" smtClean="0"/>
              <a:t>3/4/2016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04548-836A-467C-AE4A-537E0638E46B}" type="slidenum">
              <a:rPr lang="en-US" smtClean="0"/>
              <a:t>‹#›</a:t>
            </a:fld>
            <a:endParaRPr lang="en-US"/>
          </a:p>
        </p:txBody>
      </p:sp>
    </p:spTree>
    <p:extLst>
      <p:ext uri="{BB962C8B-B14F-4D97-AF65-F5344CB8AC3E}">
        <p14:creationId xmlns:p14="http://schemas.microsoft.com/office/powerpoint/2010/main" val="1122695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7150" y="4171949"/>
            <a:ext cx="9029700" cy="2028825"/>
          </a:xfr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6200000" scaled="1"/>
            <a:tileRect/>
          </a:gradFill>
        </p:spPr>
        <p:txBody>
          <a:bodyPr>
            <a:normAutofit/>
          </a:bodyPr>
          <a:lstStyle/>
          <a:p>
            <a:pPr>
              <a:defRPr/>
            </a:pPr>
            <a:r>
              <a:rPr lang="en-US" altLang="en-US" sz="2700" dirty="0" smtClean="0"/>
              <a:t>Georgia Milestones Reporting </a:t>
            </a:r>
            <a:br>
              <a:rPr lang="en-US" altLang="en-US" sz="2700" dirty="0" smtClean="0"/>
            </a:br>
            <a:r>
              <a:rPr lang="en-US" altLang="en-US" sz="2700" dirty="0" smtClean="0"/>
              <a:t>Bay Creek Elementary Parent Meeting</a:t>
            </a:r>
            <a:br>
              <a:rPr lang="en-US" altLang="en-US" sz="2700" dirty="0" smtClean="0"/>
            </a:br>
            <a:r>
              <a:rPr lang="en-US" altLang="en-US" sz="2800" dirty="0" smtClean="0"/>
              <a:t>  </a:t>
            </a:r>
            <a:r>
              <a:rPr lang="en-US" altLang="en-US" sz="2000" dirty="0" smtClean="0"/>
              <a:t>March 3, 2016	</a:t>
            </a:r>
            <a:br>
              <a:rPr lang="en-US" altLang="en-US" sz="2000" dirty="0" smtClean="0"/>
            </a:br>
            <a:endParaRPr lang="en-US" altLang="en-US" sz="2000" dirty="0" smtClean="0"/>
          </a:p>
        </p:txBody>
      </p:sp>
      <p:pic>
        <p:nvPicPr>
          <p:cNvPr id="6147" name="Picture 2"/>
          <p:cNvPicPr>
            <a:picLocks noChangeAspect="1" noChangeArrowheads="1"/>
          </p:cNvPicPr>
          <p:nvPr/>
        </p:nvPicPr>
        <p:blipFill>
          <a:blip r:embed="rId3"/>
          <a:srcRect/>
          <a:stretch>
            <a:fillRect/>
          </a:stretch>
        </p:blipFill>
        <p:spPr bwMode="auto">
          <a:xfrm>
            <a:off x="76200" y="117566"/>
            <a:ext cx="8991600" cy="418459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a:effectLst>
            <a:outerShdw blurRad="50800" dist="38100" dir="16200000" rotWithShape="0">
              <a:prstClr val="black">
                <a:alpha val="40000"/>
              </a:prstClr>
            </a:outerShdw>
          </a:effectLst>
        </p:spPr>
      </p:pic>
      <p:sp>
        <p:nvSpPr>
          <p:cNvPr id="2" name="Slide Number Placeholder 1"/>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3630459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33CC"/>
                </a:solidFill>
              </a:rPr>
              <a:t>Grade 4 </a:t>
            </a:r>
            <a:r>
              <a:rPr lang="en-US" dirty="0" smtClean="0">
                <a:solidFill>
                  <a:srgbClr val="0033CC"/>
                </a:solidFill>
              </a:rPr>
              <a:t>Mathematics:</a:t>
            </a:r>
            <a:r>
              <a:rPr lang="en-US" dirty="0">
                <a:solidFill>
                  <a:srgbClr val="0033CC"/>
                </a:solidFill>
              </a:rPr>
              <a:t/>
            </a:r>
            <a:br>
              <a:rPr lang="en-US" dirty="0">
                <a:solidFill>
                  <a:srgbClr val="0033CC"/>
                </a:solidFill>
              </a:rPr>
            </a:br>
            <a:r>
              <a:rPr lang="en-US" dirty="0">
                <a:solidFill>
                  <a:srgbClr val="0033CC"/>
                </a:solidFill>
              </a:rPr>
              <a:t>CRCT vs NAEP</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40328" y="1825625"/>
            <a:ext cx="7803572" cy="435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lowchart: Connector 3"/>
          <p:cNvSpPr/>
          <p:nvPr/>
        </p:nvSpPr>
        <p:spPr>
          <a:xfrm>
            <a:off x="966357" y="4353791"/>
            <a:ext cx="779318" cy="768927"/>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1246916" y="4920093"/>
            <a:ext cx="161061" cy="4052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68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56" y="132136"/>
            <a:ext cx="6316630" cy="1325563"/>
          </a:xfrm>
        </p:spPr>
        <p:txBody>
          <a:bodyPr/>
          <a:lstStyle/>
          <a:p>
            <a:r>
              <a:rPr lang="en-US" dirty="0" smtClean="0">
                <a:solidFill>
                  <a:srgbClr val="0000FF"/>
                </a:solidFill>
              </a:rPr>
              <a:t>College-Readiness</a:t>
            </a:r>
            <a:endParaRPr lang="en-US"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a:bodyPr>
          <a:lstStyle/>
          <a:p>
            <a:pPr marL="0" indent="0">
              <a:buNone/>
              <a:defRPr/>
            </a:pPr>
            <a:r>
              <a:rPr lang="en-US" sz="3200" b="1" dirty="0" smtClean="0">
                <a:solidFill>
                  <a:srgbClr val="FF0000"/>
                </a:solidFill>
              </a:rPr>
              <a:t>Reading</a:t>
            </a:r>
          </a:p>
          <a:p>
            <a:pPr>
              <a:defRPr/>
            </a:pPr>
            <a:r>
              <a:rPr lang="en-US" sz="2400" dirty="0" smtClean="0"/>
              <a:t>SAT </a:t>
            </a:r>
            <a:r>
              <a:rPr lang="en-US" sz="2400" dirty="0"/>
              <a:t>– Class of </a:t>
            </a:r>
            <a:r>
              <a:rPr lang="en-US" sz="2400" dirty="0" smtClean="0"/>
              <a:t>2013:		43%</a:t>
            </a:r>
            <a:endParaRPr lang="en-US" sz="1400" dirty="0" smtClean="0"/>
          </a:p>
          <a:p>
            <a:pPr>
              <a:defRPr/>
            </a:pPr>
            <a:r>
              <a:rPr lang="en-US" sz="2400" dirty="0" smtClean="0"/>
              <a:t>SAT – Class of 2014:  		44% </a:t>
            </a:r>
          </a:p>
          <a:p>
            <a:pPr>
              <a:defRPr/>
            </a:pPr>
            <a:r>
              <a:rPr lang="en-US" sz="2400" dirty="0" smtClean="0"/>
              <a:t>SAT – Class of 2015:		44%</a:t>
            </a:r>
          </a:p>
          <a:p>
            <a:pPr>
              <a:defRPr/>
            </a:pPr>
            <a:endParaRPr lang="en-US" sz="1400" dirty="0"/>
          </a:p>
          <a:p>
            <a:pPr>
              <a:defRPr/>
            </a:pPr>
            <a:r>
              <a:rPr lang="en-US" sz="2400" dirty="0"/>
              <a:t>ACT – Class of 2013:		43</a:t>
            </a:r>
            <a:r>
              <a:rPr lang="en-US" sz="2400" dirty="0" smtClean="0"/>
              <a:t>%</a:t>
            </a:r>
          </a:p>
          <a:p>
            <a:pPr>
              <a:defRPr/>
            </a:pPr>
            <a:r>
              <a:rPr lang="en-US" sz="2400" dirty="0" smtClean="0"/>
              <a:t>ACT – Class of 2014:  		41%</a:t>
            </a:r>
          </a:p>
          <a:p>
            <a:pPr>
              <a:defRPr/>
            </a:pPr>
            <a:r>
              <a:rPr lang="en-US" sz="2400" dirty="0" smtClean="0"/>
              <a:t>ACT – Class of 2015:		46%</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40%  on track to be </a:t>
            </a:r>
            <a:r>
              <a:rPr lang="en-US" sz="2400" dirty="0" smtClean="0"/>
              <a:t>CCR</a:t>
            </a:r>
          </a:p>
          <a:p>
            <a:pPr>
              <a:defRPr/>
            </a:pPr>
            <a:r>
              <a:rPr lang="en-US" sz="2400" dirty="0" smtClean="0"/>
              <a:t>PSAT – 2013 Sophomores:		30% on track to be CCR</a:t>
            </a:r>
            <a:endParaRPr lang="en-US" dirty="0"/>
          </a:p>
        </p:txBody>
      </p:sp>
    </p:spTree>
    <p:extLst>
      <p:ext uri="{BB962C8B-B14F-4D97-AF65-F5344CB8AC3E}">
        <p14:creationId xmlns:p14="http://schemas.microsoft.com/office/powerpoint/2010/main" val="429140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56" y="132136"/>
            <a:ext cx="6316630" cy="1325563"/>
          </a:xfrm>
        </p:spPr>
        <p:txBody>
          <a:bodyPr/>
          <a:lstStyle/>
          <a:p>
            <a:r>
              <a:rPr lang="en-US" dirty="0" smtClean="0">
                <a:solidFill>
                  <a:srgbClr val="0000FF"/>
                </a:solidFill>
              </a:rPr>
              <a:t>College-Readiness</a:t>
            </a:r>
            <a:endParaRPr lang="en-US"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a:bodyPr>
          <a:lstStyle/>
          <a:p>
            <a:pPr marL="0" indent="0">
              <a:buNone/>
              <a:defRPr/>
            </a:pPr>
            <a:r>
              <a:rPr lang="en-US" sz="3200" b="1" dirty="0" smtClean="0">
                <a:solidFill>
                  <a:srgbClr val="FF0000"/>
                </a:solidFill>
              </a:rPr>
              <a:t>Mathematics</a:t>
            </a:r>
          </a:p>
          <a:p>
            <a:pPr>
              <a:defRPr/>
            </a:pPr>
            <a:r>
              <a:rPr lang="en-US" sz="2400" dirty="0" smtClean="0"/>
              <a:t>SAT </a:t>
            </a:r>
            <a:r>
              <a:rPr lang="en-US" sz="2400" dirty="0"/>
              <a:t>– Class of </a:t>
            </a:r>
            <a:r>
              <a:rPr lang="en-US" sz="2400" dirty="0" smtClean="0"/>
              <a:t>2013:		42%</a:t>
            </a:r>
            <a:endParaRPr lang="en-US" sz="1400" dirty="0" smtClean="0"/>
          </a:p>
          <a:p>
            <a:pPr>
              <a:defRPr/>
            </a:pPr>
            <a:r>
              <a:rPr lang="en-US" sz="2400" dirty="0" smtClean="0"/>
              <a:t>SAT – Class of 2014:  		44% </a:t>
            </a:r>
          </a:p>
          <a:p>
            <a:pPr>
              <a:defRPr/>
            </a:pPr>
            <a:r>
              <a:rPr lang="en-US" sz="2400" dirty="0" smtClean="0"/>
              <a:t>SAT – Class of 2015:		42%</a:t>
            </a:r>
          </a:p>
          <a:p>
            <a:pPr>
              <a:defRPr/>
            </a:pPr>
            <a:endParaRPr lang="en-US" sz="1400" dirty="0"/>
          </a:p>
          <a:p>
            <a:pPr>
              <a:defRPr/>
            </a:pPr>
            <a:r>
              <a:rPr lang="en-US" sz="2400" dirty="0"/>
              <a:t>ACT – Class of 2013:		</a:t>
            </a:r>
            <a:r>
              <a:rPr lang="en-US" sz="2400" dirty="0" smtClean="0"/>
              <a:t>38%</a:t>
            </a:r>
          </a:p>
          <a:p>
            <a:pPr>
              <a:defRPr/>
            </a:pPr>
            <a:r>
              <a:rPr lang="en-US" sz="2400" dirty="0" smtClean="0"/>
              <a:t>ACT – Class of 2014:  		44%</a:t>
            </a:r>
          </a:p>
          <a:p>
            <a:pPr>
              <a:defRPr/>
            </a:pPr>
            <a:r>
              <a:rPr lang="en-US" sz="2400" dirty="0" smtClean="0"/>
              <a:t>ACT – Class of 2015:		38%</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37%  </a:t>
            </a:r>
            <a:r>
              <a:rPr lang="en-US" sz="2400" dirty="0"/>
              <a:t>on track to be </a:t>
            </a:r>
            <a:r>
              <a:rPr lang="en-US" sz="2400" dirty="0" smtClean="0"/>
              <a:t>CCR</a:t>
            </a:r>
          </a:p>
          <a:p>
            <a:pPr>
              <a:defRPr/>
            </a:pPr>
            <a:r>
              <a:rPr lang="en-US" sz="2400" dirty="0" smtClean="0"/>
              <a:t>PSAT – 2013 Sophomores:		35% on track to be CCR</a:t>
            </a:r>
            <a:endParaRPr lang="en-US" dirty="0"/>
          </a:p>
        </p:txBody>
      </p:sp>
    </p:spTree>
    <p:extLst>
      <p:ext uri="{BB962C8B-B14F-4D97-AF65-F5344CB8AC3E}">
        <p14:creationId xmlns:p14="http://schemas.microsoft.com/office/powerpoint/2010/main" val="2446678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01" y="75017"/>
            <a:ext cx="8840890" cy="1325563"/>
          </a:xfrm>
        </p:spPr>
        <p:txBody>
          <a:bodyPr>
            <a:normAutofit/>
          </a:bodyPr>
          <a:lstStyle/>
          <a:p>
            <a:r>
              <a:rPr lang="en-US" sz="3600" dirty="0" smtClean="0">
                <a:solidFill>
                  <a:srgbClr val="0000CC"/>
                </a:solidFill>
              </a:rPr>
              <a:t>Elementary Policy Uses for 2016: Georgia Milestones</a:t>
            </a:r>
            <a:endParaRPr lang="en-US" sz="3600" dirty="0">
              <a:solidFill>
                <a:srgbClr val="0000CC"/>
              </a:solidFill>
            </a:endParaRPr>
          </a:p>
        </p:txBody>
      </p:sp>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solidFill>
                  <a:prstClr val="white"/>
                </a:solidFill>
              </a:rPr>
              <a:pPr/>
              <a:t>3/4/2016</a:t>
            </a:fld>
            <a:endParaRPr lang="en-US" dirty="0">
              <a:solidFill>
                <a:prstClr val="white"/>
              </a:solidFill>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13</a:t>
            </a:fld>
            <a:endParaRPr lang="en-US" dirty="0">
              <a:solidFill>
                <a:prstClr val="white"/>
              </a:solidFill>
            </a:endParaRPr>
          </a:p>
        </p:txBody>
      </p:sp>
      <p:sp>
        <p:nvSpPr>
          <p:cNvPr id="12" name="TextBox 11"/>
          <p:cNvSpPr txBox="1"/>
          <p:nvPr/>
        </p:nvSpPr>
        <p:spPr>
          <a:xfrm>
            <a:off x="143388" y="1219200"/>
            <a:ext cx="8804903" cy="5262979"/>
          </a:xfrm>
          <a:prstGeom prst="rect">
            <a:avLst/>
          </a:prstGeom>
          <a:noFill/>
        </p:spPr>
        <p:txBody>
          <a:bodyPr wrap="square" rtlCol="0">
            <a:spAutoFit/>
          </a:bodyPr>
          <a:lstStyle/>
          <a:p>
            <a:pPr marL="342900" indent="-342900">
              <a:buFont typeface="Arial" pitchFamily="34" charset="0"/>
              <a:buChar char="•"/>
            </a:pPr>
            <a:r>
              <a:rPr lang="en-US" sz="2800" dirty="0" smtClean="0">
                <a:solidFill>
                  <a:prstClr val="black"/>
                </a:solidFill>
              </a:rPr>
              <a:t>The End of Grade (EOG) measures help determine </a:t>
            </a:r>
            <a:r>
              <a:rPr lang="en-US" sz="2800" b="1" dirty="0" smtClean="0">
                <a:solidFill>
                  <a:srgbClr val="0000FF"/>
                </a:solidFill>
              </a:rPr>
              <a:t>promotion/retention status </a:t>
            </a:r>
            <a:r>
              <a:rPr lang="en-US" sz="2800" dirty="0" smtClean="0">
                <a:solidFill>
                  <a:prstClr val="black"/>
                </a:solidFill>
              </a:rPr>
              <a:t>in grade 3 (reading) and grade 5 (reading </a:t>
            </a:r>
            <a:r>
              <a:rPr lang="en-US" sz="2800" smtClean="0">
                <a:solidFill>
                  <a:prstClr val="black"/>
                </a:solidFill>
              </a:rPr>
              <a:t>and mathematics).</a:t>
            </a:r>
            <a:endParaRPr lang="en-US" sz="2800" dirty="0" smtClean="0">
              <a:solidFill>
                <a:prstClr val="black"/>
              </a:solidFill>
            </a:endParaRPr>
          </a:p>
          <a:p>
            <a:pPr marL="342900" indent="-342900">
              <a:buFont typeface="Arial" pitchFamily="34" charset="0"/>
              <a:buChar char="•"/>
            </a:pPr>
            <a:r>
              <a:rPr lang="en-US" sz="2800" dirty="0" smtClean="0">
                <a:solidFill>
                  <a:prstClr val="black"/>
                </a:solidFill>
              </a:rPr>
              <a:t>A </a:t>
            </a:r>
            <a:r>
              <a:rPr lang="en-US" sz="2800" dirty="0">
                <a:solidFill>
                  <a:prstClr val="black"/>
                </a:solidFill>
              </a:rPr>
              <a:t>reading score </a:t>
            </a:r>
            <a:r>
              <a:rPr lang="en-US" sz="2800" dirty="0" smtClean="0">
                <a:solidFill>
                  <a:prstClr val="black"/>
                </a:solidFill>
              </a:rPr>
              <a:t>is provided </a:t>
            </a:r>
            <a:r>
              <a:rPr lang="en-US" sz="2800" dirty="0">
                <a:solidFill>
                  <a:prstClr val="black"/>
                </a:solidFill>
              </a:rPr>
              <a:t>to inform promotion status.  A retest will be </a:t>
            </a:r>
            <a:r>
              <a:rPr lang="en-US" sz="2800" dirty="0" smtClean="0">
                <a:solidFill>
                  <a:prstClr val="black"/>
                </a:solidFill>
              </a:rPr>
              <a:t>administered </a:t>
            </a:r>
            <a:r>
              <a:rPr lang="en-US" sz="2800" dirty="0">
                <a:solidFill>
                  <a:prstClr val="black"/>
                </a:solidFill>
              </a:rPr>
              <a:t>in the content area of ELA for those who require a </a:t>
            </a:r>
            <a:r>
              <a:rPr lang="en-US" sz="2800" dirty="0" smtClean="0">
                <a:solidFill>
                  <a:prstClr val="black"/>
                </a:solidFill>
              </a:rPr>
              <a:t>retest.</a:t>
            </a:r>
            <a:endParaRPr lang="en-US" sz="2800" dirty="0">
              <a:solidFill>
                <a:prstClr val="black"/>
              </a:solidFill>
            </a:endParaRPr>
          </a:p>
          <a:p>
            <a:pPr marL="800100" lvl="1" indent="-342900">
              <a:buFont typeface="Arial" pitchFamily="34" charset="0"/>
              <a:buChar char="•"/>
            </a:pPr>
            <a:r>
              <a:rPr lang="en-US" sz="2800" dirty="0" smtClean="0">
                <a:solidFill>
                  <a:prstClr val="black"/>
                </a:solidFill>
              </a:rPr>
              <a:t>For mathematics, students in the </a:t>
            </a:r>
            <a:r>
              <a:rPr lang="en-US" sz="2800" i="1" dirty="0" smtClean="0">
                <a:solidFill>
                  <a:prstClr val="black"/>
                </a:solidFill>
              </a:rPr>
              <a:t>Beginning Learner </a:t>
            </a:r>
            <a:r>
              <a:rPr lang="en-US" sz="2800" dirty="0" smtClean="0">
                <a:solidFill>
                  <a:prstClr val="black"/>
                </a:solidFill>
              </a:rPr>
              <a:t>Achievement Level require a retest (grade 5). </a:t>
            </a:r>
          </a:p>
          <a:p>
            <a:pPr marL="342900" indent="-342900">
              <a:buFont typeface="Arial" pitchFamily="34" charset="0"/>
              <a:buChar char="•"/>
            </a:pPr>
            <a:r>
              <a:rPr lang="en-US" sz="2800" dirty="0" smtClean="0">
                <a:solidFill>
                  <a:prstClr val="black"/>
                </a:solidFill>
              </a:rPr>
              <a:t>Informs Georgia’s </a:t>
            </a:r>
            <a:r>
              <a:rPr lang="en-US" sz="2800" b="1" dirty="0" smtClean="0">
                <a:solidFill>
                  <a:srgbClr val="0000FF"/>
                </a:solidFill>
              </a:rPr>
              <a:t>accountability</a:t>
            </a:r>
            <a:r>
              <a:rPr lang="en-US" sz="2800" dirty="0" smtClean="0">
                <a:solidFill>
                  <a:prstClr val="black"/>
                </a:solidFill>
              </a:rPr>
              <a:t> measures (CCRPI, Growth, Educator Effectiveness)</a:t>
            </a:r>
          </a:p>
          <a:p>
            <a:pPr marL="342900" indent="-342900">
              <a:buFont typeface="Arial" pitchFamily="34" charset="0"/>
              <a:buChar char="•"/>
            </a:pPr>
            <a:r>
              <a:rPr lang="en-US" sz="2800" dirty="0" smtClean="0">
                <a:solidFill>
                  <a:prstClr val="black"/>
                </a:solidFill>
              </a:rPr>
              <a:t>Provides a </a:t>
            </a:r>
            <a:r>
              <a:rPr lang="en-US" sz="2800" b="1" dirty="0" smtClean="0">
                <a:solidFill>
                  <a:srgbClr val="0000FF"/>
                </a:solidFill>
              </a:rPr>
              <a:t>college and career readiness </a:t>
            </a:r>
            <a:r>
              <a:rPr lang="en-US" sz="2800" dirty="0" smtClean="0">
                <a:solidFill>
                  <a:prstClr val="black"/>
                </a:solidFill>
              </a:rPr>
              <a:t>signal</a:t>
            </a:r>
          </a:p>
          <a:p>
            <a:pPr marL="800100" lvl="1" indent="-342900">
              <a:buFont typeface="Arial" pitchFamily="34" charset="0"/>
              <a:buChar char="•"/>
            </a:pPr>
            <a:endParaRPr lang="en-US" sz="2800" dirty="0" smtClean="0">
              <a:solidFill>
                <a:prstClr val="black"/>
              </a:solidFill>
            </a:endParaRPr>
          </a:p>
        </p:txBody>
      </p:sp>
    </p:spTree>
    <p:extLst>
      <p:ext uri="{BB962C8B-B14F-4D97-AF65-F5344CB8AC3E}">
        <p14:creationId xmlns:p14="http://schemas.microsoft.com/office/powerpoint/2010/main" val="56923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01" y="75017"/>
            <a:ext cx="8840890" cy="1325563"/>
          </a:xfrm>
        </p:spPr>
        <p:txBody>
          <a:bodyPr>
            <a:normAutofit/>
          </a:bodyPr>
          <a:lstStyle/>
          <a:p>
            <a:r>
              <a:rPr lang="en-US" sz="3600" b="1" dirty="0" smtClean="0">
                <a:solidFill>
                  <a:srgbClr val="0000CC"/>
                </a:solidFill>
              </a:rPr>
              <a:t>Promotion/Retention Policy</a:t>
            </a:r>
            <a:endParaRPr lang="en-US" sz="3600" b="1" dirty="0">
              <a:solidFill>
                <a:srgbClr val="0000CC"/>
              </a:solidFill>
            </a:endParaRPr>
          </a:p>
        </p:txBody>
      </p:sp>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solidFill>
                  <a:prstClr val="white"/>
                </a:solidFill>
              </a:rPr>
              <a:pPr/>
              <a:t>3/4/2016</a:t>
            </a:fld>
            <a:endParaRPr lang="en-US" dirty="0">
              <a:solidFill>
                <a:prstClr val="white"/>
              </a:solidFill>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14</a:t>
            </a:fld>
            <a:endParaRPr lang="en-US" dirty="0">
              <a:solidFill>
                <a:prstClr val="white"/>
              </a:solidFill>
            </a:endParaRPr>
          </a:p>
        </p:txBody>
      </p:sp>
      <p:sp>
        <p:nvSpPr>
          <p:cNvPr id="12" name="TextBox 11"/>
          <p:cNvSpPr txBox="1"/>
          <p:nvPr/>
        </p:nvSpPr>
        <p:spPr>
          <a:xfrm>
            <a:off x="143388" y="1219200"/>
            <a:ext cx="8804903" cy="6124754"/>
          </a:xfrm>
          <a:prstGeom prst="rect">
            <a:avLst/>
          </a:prstGeom>
          <a:noFill/>
        </p:spPr>
        <p:txBody>
          <a:bodyPr wrap="square" rtlCol="0">
            <a:spAutoFit/>
          </a:bodyPr>
          <a:lstStyle/>
          <a:p>
            <a:r>
              <a:rPr lang="en-US" sz="2800" dirty="0" smtClean="0">
                <a:solidFill>
                  <a:prstClr val="black"/>
                </a:solidFill>
              </a:rPr>
              <a:t>The section of the promotion/retention policy tied to state-adopted assessments only applies to students in grades 3, 5, and 8. Students in these grade levels must meet the following assessment requirements:</a:t>
            </a:r>
          </a:p>
          <a:p>
            <a:endParaRPr lang="en-US" sz="2800" dirty="0">
              <a:solidFill>
                <a:prstClr val="black"/>
              </a:solidFill>
            </a:endParaRPr>
          </a:p>
          <a:p>
            <a:pPr marL="457200" indent="-457200">
              <a:buFont typeface="Arial" panose="020B0604020202020204" pitchFamily="34" charset="0"/>
              <a:buChar char="•"/>
            </a:pPr>
            <a:r>
              <a:rPr lang="en-US" sz="2800" dirty="0" smtClean="0">
                <a:solidFill>
                  <a:prstClr val="black"/>
                </a:solidFill>
              </a:rPr>
              <a:t>Third graders must achieve grade level in reading </a:t>
            </a:r>
            <a:r>
              <a:rPr lang="en-US" sz="2800" i="1" u="sng" dirty="0" smtClean="0">
                <a:solidFill>
                  <a:prstClr val="black"/>
                </a:solidFill>
              </a:rPr>
              <a:t>only;</a:t>
            </a:r>
          </a:p>
          <a:p>
            <a:pPr marL="457200" indent="-457200">
              <a:buFont typeface="Arial" panose="020B0604020202020204" pitchFamily="34" charset="0"/>
              <a:buChar char="•"/>
            </a:pPr>
            <a:r>
              <a:rPr lang="en-US" sz="2800" dirty="0" smtClean="0">
                <a:solidFill>
                  <a:prstClr val="black"/>
                </a:solidFill>
              </a:rPr>
              <a:t>Fifth and eighth grade students must achieve grade level in reading </a:t>
            </a:r>
            <a:r>
              <a:rPr lang="en-US" sz="2800" u="sng" dirty="0" smtClean="0">
                <a:solidFill>
                  <a:prstClr val="black"/>
                </a:solidFill>
              </a:rPr>
              <a:t>and</a:t>
            </a:r>
            <a:r>
              <a:rPr lang="en-US" sz="2800" dirty="0" smtClean="0">
                <a:solidFill>
                  <a:prstClr val="black"/>
                </a:solidFill>
              </a:rPr>
              <a:t> achieve at least at the </a:t>
            </a:r>
            <a:r>
              <a:rPr lang="en-US" sz="2800" i="1" dirty="0" smtClean="0">
                <a:solidFill>
                  <a:prstClr val="black"/>
                </a:solidFill>
              </a:rPr>
              <a:t>Developing Learner </a:t>
            </a:r>
            <a:r>
              <a:rPr lang="en-US" sz="2800" dirty="0" smtClean="0">
                <a:solidFill>
                  <a:prstClr val="black"/>
                </a:solidFill>
              </a:rPr>
              <a:t>achievement level (level 2) in math.</a:t>
            </a:r>
          </a:p>
          <a:p>
            <a:pPr marL="457200" indent="-457200">
              <a:buFont typeface="Arial" panose="020B0604020202020204" pitchFamily="34" charset="0"/>
              <a:buChar char="•"/>
            </a:pPr>
            <a:endParaRPr lang="en-US" sz="2800" dirty="0">
              <a:solidFill>
                <a:prstClr val="black"/>
              </a:solidFill>
            </a:endParaRPr>
          </a:p>
          <a:p>
            <a:r>
              <a:rPr lang="en-US" sz="2800" b="1" dirty="0" smtClean="0">
                <a:solidFill>
                  <a:srgbClr val="FF0000"/>
                </a:solidFill>
              </a:rPr>
              <a:t>NOTE: No longer is the promotion/retention determination solely based on a scale score (number) as in previous years.</a:t>
            </a:r>
          </a:p>
          <a:p>
            <a:endParaRPr lang="en-US" sz="2800" dirty="0">
              <a:solidFill>
                <a:prstClr val="black"/>
              </a:solidFill>
            </a:endParaRPr>
          </a:p>
        </p:txBody>
      </p:sp>
    </p:spTree>
    <p:extLst>
      <p:ext uri="{BB962C8B-B14F-4D97-AF65-F5344CB8AC3E}">
        <p14:creationId xmlns:p14="http://schemas.microsoft.com/office/powerpoint/2010/main" val="3136828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01" y="75017"/>
            <a:ext cx="8840890" cy="1325563"/>
          </a:xfrm>
        </p:spPr>
        <p:txBody>
          <a:bodyPr>
            <a:normAutofit/>
          </a:bodyPr>
          <a:lstStyle/>
          <a:p>
            <a:r>
              <a:rPr lang="en-US" sz="3600" dirty="0" smtClean="0">
                <a:solidFill>
                  <a:srgbClr val="0000CC"/>
                </a:solidFill>
              </a:rPr>
              <a:t>Promotion/Retention Policy</a:t>
            </a:r>
            <a:endParaRPr lang="en-US" sz="3600" dirty="0">
              <a:solidFill>
                <a:srgbClr val="0000CC"/>
              </a:solidFill>
            </a:endParaRPr>
          </a:p>
        </p:txBody>
      </p:sp>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solidFill>
                  <a:prstClr val="white"/>
                </a:solidFill>
              </a:rPr>
              <a:pPr/>
              <a:t>3/4/2016</a:t>
            </a:fld>
            <a:endParaRPr lang="en-US" dirty="0">
              <a:solidFill>
                <a:prstClr val="white"/>
              </a:solidFill>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15</a:t>
            </a:fld>
            <a:endParaRPr lang="en-US" dirty="0">
              <a:solidFill>
                <a:prstClr val="white"/>
              </a:solidFill>
            </a:endParaRPr>
          </a:p>
        </p:txBody>
      </p:sp>
      <p:sp>
        <p:nvSpPr>
          <p:cNvPr id="12" name="TextBox 11"/>
          <p:cNvSpPr txBox="1"/>
          <p:nvPr/>
        </p:nvSpPr>
        <p:spPr>
          <a:xfrm>
            <a:off x="143388" y="1219200"/>
            <a:ext cx="8804903" cy="5586145"/>
          </a:xfrm>
          <a:prstGeom prst="rect">
            <a:avLst/>
          </a:prstGeom>
          <a:noFill/>
        </p:spPr>
        <p:txBody>
          <a:bodyPr wrap="square" rtlCol="0">
            <a:spAutoFit/>
          </a:bodyPr>
          <a:lstStyle/>
          <a:p>
            <a:r>
              <a:rPr lang="en-US" sz="2800" b="1" dirty="0" smtClean="0">
                <a:solidFill>
                  <a:prstClr val="black"/>
                </a:solidFill>
              </a:rPr>
              <a:t>What happens if my 3</a:t>
            </a:r>
            <a:r>
              <a:rPr lang="en-US" sz="2800" b="1" baseline="30000" dirty="0" smtClean="0">
                <a:solidFill>
                  <a:prstClr val="black"/>
                </a:solidFill>
              </a:rPr>
              <a:t>rd</a:t>
            </a:r>
            <a:r>
              <a:rPr lang="en-US" sz="2800" b="1" dirty="0" smtClean="0">
                <a:solidFill>
                  <a:prstClr val="black"/>
                </a:solidFill>
              </a:rPr>
              <a:t> grader misses the ELA test (and doesn’t receive a reading status) or my 5</a:t>
            </a:r>
            <a:r>
              <a:rPr lang="en-US" sz="2800" b="1" baseline="30000" dirty="0" smtClean="0">
                <a:solidFill>
                  <a:prstClr val="black"/>
                </a:solidFill>
              </a:rPr>
              <a:t>th</a:t>
            </a:r>
            <a:r>
              <a:rPr lang="en-US" sz="2800" b="1" dirty="0" smtClean="0">
                <a:solidFill>
                  <a:prstClr val="black"/>
                </a:solidFill>
              </a:rPr>
              <a:t> grader misses the ELA test and/or the Math test in April or does not achieve the assessment promotion requirements?</a:t>
            </a:r>
          </a:p>
          <a:p>
            <a:endParaRPr lang="en-US" sz="2000" dirty="0">
              <a:solidFill>
                <a:prstClr val="black"/>
              </a:solidFill>
            </a:endParaRPr>
          </a:p>
          <a:p>
            <a:pPr marL="457200" indent="-457200">
              <a:buFontTx/>
              <a:buChar char="-"/>
            </a:pPr>
            <a:r>
              <a:rPr lang="en-US" sz="2500" dirty="0" smtClean="0">
                <a:solidFill>
                  <a:prstClr val="black"/>
                </a:solidFill>
              </a:rPr>
              <a:t>Your student will be required to participate in the retests that will be administered in the summer.</a:t>
            </a:r>
          </a:p>
          <a:p>
            <a:pPr marL="457200" indent="-457200">
              <a:buFontTx/>
              <a:buChar char="-"/>
            </a:pPr>
            <a:r>
              <a:rPr lang="en-US" sz="2500" dirty="0" smtClean="0">
                <a:solidFill>
                  <a:prstClr val="black"/>
                </a:solidFill>
              </a:rPr>
              <a:t>3</a:t>
            </a:r>
            <a:r>
              <a:rPr lang="en-US" sz="2500" baseline="30000" dirty="0" smtClean="0">
                <a:solidFill>
                  <a:prstClr val="black"/>
                </a:solidFill>
              </a:rPr>
              <a:t>rd</a:t>
            </a:r>
            <a:r>
              <a:rPr lang="en-US" sz="2500" dirty="0" smtClean="0">
                <a:solidFill>
                  <a:prstClr val="black"/>
                </a:solidFill>
              </a:rPr>
              <a:t> and 5</a:t>
            </a:r>
            <a:r>
              <a:rPr lang="en-US" sz="2500" baseline="30000" dirty="0" smtClean="0">
                <a:solidFill>
                  <a:prstClr val="black"/>
                </a:solidFill>
              </a:rPr>
              <a:t>th</a:t>
            </a:r>
            <a:r>
              <a:rPr lang="en-US" sz="2500" dirty="0" smtClean="0">
                <a:solidFill>
                  <a:prstClr val="black"/>
                </a:solidFill>
              </a:rPr>
              <a:t> grade students who need to demonstrate grade level reading will take the ELA retest (a two-day test) on Monday, June 6 and Tuesday, June 7</a:t>
            </a:r>
          </a:p>
          <a:p>
            <a:pPr marL="457200" indent="-457200">
              <a:buFontTx/>
              <a:buChar char="-"/>
            </a:pPr>
            <a:r>
              <a:rPr lang="en-US" sz="2500" dirty="0" smtClean="0">
                <a:solidFill>
                  <a:prstClr val="black"/>
                </a:solidFill>
              </a:rPr>
              <a:t>5</a:t>
            </a:r>
            <a:r>
              <a:rPr lang="en-US" sz="2500" baseline="30000" dirty="0" smtClean="0">
                <a:solidFill>
                  <a:prstClr val="black"/>
                </a:solidFill>
              </a:rPr>
              <a:t>th</a:t>
            </a:r>
            <a:r>
              <a:rPr lang="en-US" sz="2500" dirty="0" smtClean="0">
                <a:solidFill>
                  <a:prstClr val="black"/>
                </a:solidFill>
              </a:rPr>
              <a:t> grade students who need to achieve at least at the </a:t>
            </a:r>
            <a:r>
              <a:rPr lang="en-US" sz="2500" i="1" dirty="0" smtClean="0">
                <a:solidFill>
                  <a:prstClr val="black"/>
                </a:solidFill>
              </a:rPr>
              <a:t>Developing Learner </a:t>
            </a:r>
            <a:r>
              <a:rPr lang="en-US" sz="2500" dirty="0" smtClean="0">
                <a:solidFill>
                  <a:prstClr val="black"/>
                </a:solidFill>
              </a:rPr>
              <a:t>level in math will take the Math retest on Wednesday, June 8.</a:t>
            </a:r>
          </a:p>
          <a:p>
            <a:pPr marL="457200" indent="-457200">
              <a:buFontTx/>
              <a:buChar char="-"/>
            </a:pPr>
            <a:r>
              <a:rPr lang="en-US" sz="2500" dirty="0" smtClean="0">
                <a:solidFill>
                  <a:prstClr val="black"/>
                </a:solidFill>
              </a:rPr>
              <a:t>Transportation will be provided.</a:t>
            </a:r>
            <a:endParaRPr lang="en-US" sz="2500" dirty="0" smtClean="0">
              <a:solidFill>
                <a:srgbClr val="FF0000"/>
              </a:solidFill>
            </a:endParaRPr>
          </a:p>
        </p:txBody>
      </p:sp>
    </p:spTree>
    <p:extLst>
      <p:ext uri="{BB962C8B-B14F-4D97-AF65-F5344CB8AC3E}">
        <p14:creationId xmlns:p14="http://schemas.microsoft.com/office/powerpoint/2010/main" val="31412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fade">
                                      <p:cBhvr>
                                        <p:cTn id="7" dur="500"/>
                                        <p:tgtEl>
                                          <p:spTgt spid="1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3" end="3"/>
                                            </p:txEl>
                                          </p:spTgt>
                                        </p:tgtEl>
                                        <p:attrNameLst>
                                          <p:attrName>style.visibility</p:attrName>
                                        </p:attrNameLst>
                                      </p:cBhvr>
                                      <p:to>
                                        <p:strVal val="visible"/>
                                      </p:to>
                                    </p:set>
                                    <p:animEffect transition="in" filter="fade">
                                      <p:cBhvr>
                                        <p:cTn id="12" dur="500"/>
                                        <p:tgtEl>
                                          <p:spTgt spid="1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Effect transition="in" filter="fade">
                                      <p:cBhvr>
                                        <p:cTn id="17" dur="500"/>
                                        <p:tgtEl>
                                          <p:spTgt spid="1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animEffect transition="in" filter="fade">
                                      <p:cBhvr>
                                        <p:cTn id="22"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01" y="75017"/>
            <a:ext cx="8840890" cy="1325563"/>
          </a:xfrm>
        </p:spPr>
        <p:txBody>
          <a:bodyPr>
            <a:normAutofit/>
          </a:bodyPr>
          <a:lstStyle/>
          <a:p>
            <a:r>
              <a:rPr lang="en-US" sz="3600" dirty="0" smtClean="0">
                <a:solidFill>
                  <a:srgbClr val="0000CC"/>
                </a:solidFill>
              </a:rPr>
              <a:t>Promotion/Retention Policy</a:t>
            </a:r>
            <a:endParaRPr lang="en-US" sz="3600" dirty="0">
              <a:solidFill>
                <a:srgbClr val="0000CC"/>
              </a:solidFill>
            </a:endParaRPr>
          </a:p>
        </p:txBody>
      </p:sp>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solidFill>
                  <a:prstClr val="white"/>
                </a:solidFill>
              </a:rPr>
              <a:pPr/>
              <a:t>3/4/2016</a:t>
            </a:fld>
            <a:endParaRPr lang="en-US" dirty="0">
              <a:solidFill>
                <a:prstClr val="white"/>
              </a:solidFill>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16</a:t>
            </a:fld>
            <a:endParaRPr lang="en-US" dirty="0">
              <a:solidFill>
                <a:prstClr val="white"/>
              </a:solidFill>
            </a:endParaRPr>
          </a:p>
        </p:txBody>
      </p:sp>
      <p:sp>
        <p:nvSpPr>
          <p:cNvPr id="12" name="TextBox 11"/>
          <p:cNvSpPr txBox="1"/>
          <p:nvPr/>
        </p:nvSpPr>
        <p:spPr>
          <a:xfrm>
            <a:off x="193589" y="948690"/>
            <a:ext cx="8804903" cy="5970865"/>
          </a:xfrm>
          <a:prstGeom prst="rect">
            <a:avLst/>
          </a:prstGeom>
          <a:noFill/>
        </p:spPr>
        <p:txBody>
          <a:bodyPr wrap="square" rtlCol="0">
            <a:spAutoFit/>
          </a:bodyPr>
          <a:lstStyle/>
          <a:p>
            <a:r>
              <a:rPr lang="en-US" sz="2800" b="1" dirty="0" smtClean="0">
                <a:solidFill>
                  <a:prstClr val="black"/>
                </a:solidFill>
              </a:rPr>
              <a:t>What if my student still does not achieve at the required levels on the retest(s)?</a:t>
            </a:r>
          </a:p>
          <a:p>
            <a:endParaRPr lang="en-US" sz="1400" dirty="0">
              <a:solidFill>
                <a:prstClr val="black"/>
              </a:solidFill>
            </a:endParaRPr>
          </a:p>
          <a:p>
            <a:pPr marL="457200" indent="-457200">
              <a:buFontTx/>
              <a:buChar char="-"/>
            </a:pPr>
            <a:r>
              <a:rPr lang="en-US" sz="2600" dirty="0" smtClean="0">
                <a:solidFill>
                  <a:prstClr val="black"/>
                </a:solidFill>
              </a:rPr>
              <a:t>Within 24 hours of the results being received in the district, phone calls will be placed to parents. In addition, letters will be mailed.</a:t>
            </a:r>
          </a:p>
          <a:p>
            <a:pPr marL="457200" indent="-457200">
              <a:buFontTx/>
              <a:buChar char="-"/>
            </a:pPr>
            <a:r>
              <a:rPr lang="en-US" sz="2600" dirty="0" smtClean="0">
                <a:solidFill>
                  <a:prstClr val="black"/>
                </a:solidFill>
              </a:rPr>
              <a:t>Parents will have 10 days to respond and request a placement meeting if they do not wish to have their student retained.</a:t>
            </a:r>
          </a:p>
          <a:p>
            <a:pPr marL="457200" indent="-457200">
              <a:buFontTx/>
              <a:buChar char="-"/>
            </a:pPr>
            <a:r>
              <a:rPr lang="en-US" sz="2600" dirty="0" smtClean="0">
                <a:solidFill>
                  <a:prstClr val="black"/>
                </a:solidFill>
              </a:rPr>
              <a:t>Placement meetings include the parent, principal (or principal designee), and a teacher. This group, using test scores and other supporting evidence, will make the promotion or retention decision. In order for the student to be “placed” in the next grade level, the decision must be unanimous. </a:t>
            </a:r>
          </a:p>
        </p:txBody>
      </p:sp>
    </p:spTree>
    <p:extLst>
      <p:ext uri="{BB962C8B-B14F-4D97-AF65-F5344CB8AC3E}">
        <p14:creationId xmlns:p14="http://schemas.microsoft.com/office/powerpoint/2010/main" val="5766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fade">
                                      <p:cBhvr>
                                        <p:cTn id="7" dur="500"/>
                                        <p:tgtEl>
                                          <p:spTgt spid="1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3" end="3"/>
                                            </p:txEl>
                                          </p:spTgt>
                                        </p:tgtEl>
                                        <p:attrNameLst>
                                          <p:attrName>style.visibility</p:attrName>
                                        </p:attrNameLst>
                                      </p:cBhvr>
                                      <p:to>
                                        <p:strVal val="visible"/>
                                      </p:to>
                                    </p:set>
                                    <p:animEffect transition="in" filter="fade">
                                      <p:cBhvr>
                                        <p:cTn id="12" dur="500"/>
                                        <p:tgtEl>
                                          <p:spTgt spid="1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Effect transition="in" filter="fade">
                                      <p:cBhvr>
                                        <p:cTn id="1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01" y="75017"/>
            <a:ext cx="7817399" cy="1325563"/>
          </a:xfrm>
        </p:spPr>
        <p:txBody>
          <a:bodyPr>
            <a:normAutofit/>
          </a:bodyPr>
          <a:lstStyle/>
          <a:p>
            <a:r>
              <a:rPr lang="en-US" sz="4000" dirty="0" smtClean="0">
                <a:solidFill>
                  <a:srgbClr val="0000CC"/>
                </a:solidFill>
              </a:rPr>
              <a:t>Policy Uses: Promotion/Retention</a:t>
            </a:r>
            <a:endParaRPr lang="en-US" sz="4000" dirty="0">
              <a:solidFill>
                <a:srgbClr val="0000CC"/>
              </a:solidFill>
            </a:endParaRPr>
          </a:p>
        </p:txBody>
      </p:sp>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solidFill>
                  <a:prstClr val="white"/>
                </a:solidFill>
              </a:rPr>
              <a:pPr/>
              <a:t>3/4/2016</a:t>
            </a:fld>
            <a:endParaRPr lang="en-US" dirty="0">
              <a:solidFill>
                <a:prstClr val="white"/>
              </a:solidFill>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17</a:t>
            </a:fld>
            <a:endParaRPr lang="en-US" dirty="0">
              <a:solidFill>
                <a:prstClr val="white"/>
              </a:solidFill>
            </a:endParaRPr>
          </a:p>
        </p:txBody>
      </p:sp>
      <p:sp>
        <p:nvSpPr>
          <p:cNvPr id="12" name="TextBox 11"/>
          <p:cNvSpPr txBox="1"/>
          <p:nvPr/>
        </p:nvSpPr>
        <p:spPr>
          <a:xfrm>
            <a:off x="143388" y="1219200"/>
            <a:ext cx="8804903" cy="707886"/>
          </a:xfrm>
          <a:prstGeom prst="rect">
            <a:avLst/>
          </a:prstGeom>
          <a:noFill/>
        </p:spPr>
        <p:txBody>
          <a:bodyPr wrap="square" rtlCol="0">
            <a:spAutoFit/>
          </a:bodyPr>
          <a:lstStyle/>
          <a:p>
            <a:r>
              <a:rPr lang="en-US" sz="2000" dirty="0" smtClean="0">
                <a:solidFill>
                  <a:prstClr val="black"/>
                </a:solidFill>
              </a:rPr>
              <a:t>If the promotion/retention policy had not been waived in 2014-15, the number of </a:t>
            </a:r>
            <a:r>
              <a:rPr lang="en-US" sz="2000" dirty="0" err="1" smtClean="0">
                <a:solidFill>
                  <a:prstClr val="black"/>
                </a:solidFill>
              </a:rPr>
              <a:t>retesters</a:t>
            </a:r>
            <a:r>
              <a:rPr lang="en-US" sz="2000" dirty="0" smtClean="0">
                <a:solidFill>
                  <a:prstClr val="black"/>
                </a:solidFill>
              </a:rPr>
              <a:t> would have been….</a:t>
            </a:r>
          </a:p>
        </p:txBody>
      </p:sp>
      <p:graphicFrame>
        <p:nvGraphicFramePr>
          <p:cNvPr id="3" name="Table 2"/>
          <p:cNvGraphicFramePr>
            <a:graphicFrameLocks noGrp="1"/>
          </p:cNvGraphicFramePr>
          <p:nvPr>
            <p:extLst>
              <p:ext uri="{D42A27DB-BD31-4B8C-83A1-F6EECF244321}">
                <p14:modId xmlns:p14="http://schemas.microsoft.com/office/powerpoint/2010/main" val="3888522126"/>
              </p:ext>
            </p:extLst>
          </p:nvPr>
        </p:nvGraphicFramePr>
        <p:xfrm>
          <a:off x="838200" y="2438400"/>
          <a:ext cx="5105400" cy="1838960"/>
        </p:xfrm>
        <a:graphic>
          <a:graphicData uri="http://schemas.openxmlformats.org/drawingml/2006/table">
            <a:tbl>
              <a:tblPr firstRow="1" bandRow="1">
                <a:tableStyleId>{5C22544A-7EE6-4342-B048-85BDC9FD1C3A}</a:tableStyleId>
              </a:tblPr>
              <a:tblGrid>
                <a:gridCol w="2286000"/>
                <a:gridCol w="1371600"/>
                <a:gridCol w="1447800"/>
              </a:tblGrid>
              <a:tr h="459740">
                <a:tc>
                  <a:txBody>
                    <a:bodyPr/>
                    <a:lstStyle/>
                    <a:p>
                      <a:r>
                        <a:rPr lang="en-US" dirty="0" smtClean="0"/>
                        <a:t>Subject/Grade Level</a:t>
                      </a:r>
                      <a:endParaRPr lang="en-US" dirty="0"/>
                    </a:p>
                  </a:txBody>
                  <a:tcPr/>
                </a:tc>
                <a:tc>
                  <a:txBody>
                    <a:bodyPr/>
                    <a:lstStyle/>
                    <a:p>
                      <a:r>
                        <a:rPr lang="en-US" dirty="0" smtClean="0"/>
                        <a:t>Bay Creek</a:t>
                      </a:r>
                      <a:endParaRPr lang="en-US" dirty="0"/>
                    </a:p>
                  </a:txBody>
                  <a:tcPr/>
                </a:tc>
                <a:tc>
                  <a:txBody>
                    <a:bodyPr/>
                    <a:lstStyle/>
                    <a:p>
                      <a:r>
                        <a:rPr lang="en-US" dirty="0" smtClean="0"/>
                        <a:t>State</a:t>
                      </a:r>
                      <a:endParaRPr lang="en-US" dirty="0"/>
                    </a:p>
                  </a:txBody>
                  <a:tcPr/>
                </a:tc>
              </a:tr>
              <a:tr h="459740">
                <a:tc>
                  <a:txBody>
                    <a:bodyPr/>
                    <a:lstStyle/>
                    <a:p>
                      <a:r>
                        <a:rPr lang="en-US" dirty="0" smtClean="0"/>
                        <a:t>Reading</a:t>
                      </a:r>
                      <a:r>
                        <a:rPr lang="en-US" baseline="0" dirty="0" smtClean="0"/>
                        <a:t> – 3</a:t>
                      </a:r>
                      <a:r>
                        <a:rPr lang="en-US" baseline="30000" dirty="0" smtClean="0"/>
                        <a:t>rd</a:t>
                      </a:r>
                      <a:endParaRPr lang="en-US" dirty="0"/>
                    </a:p>
                  </a:txBody>
                  <a:tcPr/>
                </a:tc>
                <a:tc>
                  <a:txBody>
                    <a:bodyPr/>
                    <a:lstStyle/>
                    <a:p>
                      <a:r>
                        <a:rPr lang="en-US" dirty="0" smtClean="0"/>
                        <a:t>25</a:t>
                      </a:r>
                      <a:endParaRPr lang="en-US" dirty="0"/>
                    </a:p>
                  </a:txBody>
                  <a:tcPr/>
                </a:tc>
                <a:tc>
                  <a:txBody>
                    <a:bodyPr/>
                    <a:lstStyle/>
                    <a:p>
                      <a:r>
                        <a:rPr lang="en-US" dirty="0" smtClean="0"/>
                        <a:t>40,860</a:t>
                      </a:r>
                      <a:endParaRPr lang="en-US" dirty="0"/>
                    </a:p>
                  </a:txBody>
                  <a:tcPr/>
                </a:tc>
              </a:tr>
              <a:tr h="459740">
                <a:tc>
                  <a:txBody>
                    <a:bodyPr/>
                    <a:lstStyle/>
                    <a:p>
                      <a:r>
                        <a:rPr lang="en-US" dirty="0" smtClean="0"/>
                        <a:t>Reading – 5</a:t>
                      </a:r>
                      <a:r>
                        <a:rPr lang="en-US" baseline="30000" dirty="0" smtClean="0"/>
                        <a:t>th</a:t>
                      </a:r>
                      <a:r>
                        <a:rPr lang="en-US" dirty="0" smtClean="0"/>
                        <a:t> </a:t>
                      </a:r>
                      <a:endParaRPr lang="en-US" dirty="0"/>
                    </a:p>
                  </a:txBody>
                  <a:tcPr/>
                </a:tc>
                <a:tc>
                  <a:txBody>
                    <a:bodyPr/>
                    <a:lstStyle/>
                    <a:p>
                      <a:r>
                        <a:rPr lang="en-US" dirty="0" smtClean="0"/>
                        <a:t>36</a:t>
                      </a:r>
                      <a:endParaRPr lang="en-US" dirty="0"/>
                    </a:p>
                  </a:txBody>
                  <a:tcPr/>
                </a:tc>
                <a:tc>
                  <a:txBody>
                    <a:bodyPr/>
                    <a:lstStyle/>
                    <a:p>
                      <a:r>
                        <a:rPr lang="en-US" dirty="0" smtClean="0"/>
                        <a:t>43,434</a:t>
                      </a:r>
                      <a:endParaRPr lang="en-US" dirty="0"/>
                    </a:p>
                  </a:txBody>
                  <a:tcPr/>
                </a:tc>
              </a:tr>
              <a:tr h="459740">
                <a:tc>
                  <a:txBody>
                    <a:bodyPr/>
                    <a:lstStyle/>
                    <a:p>
                      <a:r>
                        <a:rPr lang="en-US" dirty="0" smtClean="0"/>
                        <a:t>Math – 5</a:t>
                      </a:r>
                      <a:r>
                        <a:rPr lang="en-US" baseline="30000" dirty="0" smtClean="0"/>
                        <a:t>th</a:t>
                      </a:r>
                      <a:r>
                        <a:rPr lang="en-US" dirty="0" smtClean="0"/>
                        <a:t> </a:t>
                      </a:r>
                      <a:endParaRPr lang="en-US" dirty="0"/>
                    </a:p>
                  </a:txBody>
                  <a:tcPr/>
                </a:tc>
                <a:tc>
                  <a:txBody>
                    <a:bodyPr/>
                    <a:lstStyle/>
                    <a:p>
                      <a:r>
                        <a:rPr lang="en-US" dirty="0" smtClean="0"/>
                        <a:t>20</a:t>
                      </a:r>
                      <a:endParaRPr lang="en-US" dirty="0"/>
                    </a:p>
                  </a:txBody>
                  <a:tcPr/>
                </a:tc>
                <a:tc>
                  <a:txBody>
                    <a:bodyPr/>
                    <a:lstStyle/>
                    <a:p>
                      <a:r>
                        <a:rPr lang="en-US" dirty="0" smtClean="0"/>
                        <a:t>32,094</a:t>
                      </a:r>
                      <a:endParaRPr lang="en-US" dirty="0"/>
                    </a:p>
                  </a:txBody>
                  <a:tcPr/>
                </a:tc>
              </a:tr>
            </a:tbl>
          </a:graphicData>
        </a:graphic>
      </p:graphicFrame>
    </p:spTree>
    <p:extLst>
      <p:ext uri="{BB962C8B-B14F-4D97-AF65-F5344CB8AC3E}">
        <p14:creationId xmlns:p14="http://schemas.microsoft.com/office/powerpoint/2010/main" val="2123845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2923877"/>
          </a:xfrm>
          <a:prstGeom prst="rect">
            <a:avLst/>
          </a:prstGeom>
        </p:spPr>
        <p:txBody>
          <a:bodyPr wrap="square">
            <a:spAutoFit/>
          </a:bodyPr>
          <a:lstStyle/>
          <a:p>
            <a:pPr marL="66040" marR="0">
              <a:lnSpc>
                <a:spcPct val="115000"/>
              </a:lnSpc>
              <a:spcBef>
                <a:spcPts val="255"/>
              </a:spcBef>
              <a:spcAft>
                <a:spcPts val="0"/>
              </a:spcAft>
            </a:pPr>
            <a:r>
              <a:rPr lang="en-US" sz="4000" b="1" dirty="0">
                <a:latin typeface="Rockwell" panose="02060603020205020403" pitchFamily="18" charset="0"/>
                <a:ea typeface="Rockwell" panose="02060603020205020403" pitchFamily="18" charset="0"/>
                <a:cs typeface="Rockwell" panose="02060603020205020403" pitchFamily="18" charset="0"/>
              </a:rPr>
              <a:t>Overall,</a:t>
            </a:r>
            <a:r>
              <a:rPr lang="en-US" sz="4000" b="1" spc="-55" dirty="0">
                <a:latin typeface="Rockwell" panose="02060603020205020403" pitchFamily="18" charset="0"/>
                <a:ea typeface="Rockwell" panose="02060603020205020403" pitchFamily="18" charset="0"/>
                <a:cs typeface="Rockwell" panose="02060603020205020403" pitchFamily="18" charset="0"/>
              </a:rPr>
              <a:t> </a:t>
            </a:r>
            <a:r>
              <a:rPr lang="en-US" sz="4000" b="1" dirty="0">
                <a:latin typeface="Rockwell" panose="02060603020205020403" pitchFamily="18" charset="0"/>
                <a:ea typeface="Rockwell" panose="02060603020205020403" pitchFamily="18" charset="0"/>
                <a:cs typeface="Rockwell" panose="02060603020205020403" pitchFamily="18" charset="0"/>
              </a:rPr>
              <a:t>how</a:t>
            </a:r>
            <a:r>
              <a:rPr lang="en-US" sz="4000" b="1" spc="-30" dirty="0">
                <a:latin typeface="Rockwell" panose="02060603020205020403" pitchFamily="18" charset="0"/>
                <a:ea typeface="Rockwell" panose="02060603020205020403" pitchFamily="18" charset="0"/>
                <a:cs typeface="Rockwell" panose="02060603020205020403" pitchFamily="18" charset="0"/>
              </a:rPr>
              <a:t> </a:t>
            </a:r>
            <a:r>
              <a:rPr lang="en-US" sz="4000" b="1" dirty="0">
                <a:latin typeface="Rockwell" panose="02060603020205020403" pitchFamily="18" charset="0"/>
                <a:ea typeface="Rockwell" panose="02060603020205020403" pitchFamily="18" charset="0"/>
                <a:cs typeface="Rockwell" panose="02060603020205020403" pitchFamily="18" charset="0"/>
              </a:rPr>
              <a:t>did</a:t>
            </a:r>
            <a:r>
              <a:rPr lang="en-US" sz="4000" b="1" spc="-20" dirty="0">
                <a:latin typeface="Rockwell" panose="02060603020205020403" pitchFamily="18" charset="0"/>
                <a:ea typeface="Rockwell" panose="02060603020205020403" pitchFamily="18" charset="0"/>
                <a:cs typeface="Rockwell" panose="02060603020205020403" pitchFamily="18" charset="0"/>
              </a:rPr>
              <a:t> </a:t>
            </a:r>
            <a:r>
              <a:rPr lang="en-US" sz="4000" b="1" dirty="0">
                <a:latin typeface="Rockwell" panose="02060603020205020403" pitchFamily="18" charset="0"/>
                <a:ea typeface="Rockwell" panose="02060603020205020403" pitchFamily="18" charset="0"/>
                <a:cs typeface="Rockwell" panose="02060603020205020403" pitchFamily="18" charset="0"/>
              </a:rPr>
              <a:t>my</a:t>
            </a:r>
            <a:r>
              <a:rPr lang="en-US" sz="4000" b="1" spc="-20" dirty="0">
                <a:latin typeface="Rockwell" panose="02060603020205020403" pitchFamily="18" charset="0"/>
                <a:ea typeface="Rockwell" panose="02060603020205020403" pitchFamily="18" charset="0"/>
                <a:cs typeface="Rockwell" panose="02060603020205020403" pitchFamily="18" charset="0"/>
              </a:rPr>
              <a:t> </a:t>
            </a:r>
            <a:r>
              <a:rPr lang="en-US" sz="4000" b="1" dirty="0">
                <a:latin typeface="Rockwell" panose="02060603020205020403" pitchFamily="18" charset="0"/>
                <a:ea typeface="Rockwell" panose="02060603020205020403" pitchFamily="18" charset="0"/>
                <a:cs typeface="Rockwell" panose="02060603020205020403" pitchFamily="18" charset="0"/>
              </a:rPr>
              <a:t>student</a:t>
            </a:r>
            <a:r>
              <a:rPr lang="en-US" sz="4000" b="1" spc="-50" dirty="0">
                <a:latin typeface="Rockwell" panose="02060603020205020403" pitchFamily="18" charset="0"/>
                <a:ea typeface="Rockwell" panose="02060603020205020403" pitchFamily="18" charset="0"/>
                <a:cs typeface="Rockwell" panose="02060603020205020403" pitchFamily="18" charset="0"/>
              </a:rPr>
              <a:t> </a:t>
            </a:r>
            <a:r>
              <a:rPr lang="en-US" sz="4000" b="1" dirty="0">
                <a:latin typeface="Rockwell" panose="02060603020205020403" pitchFamily="18" charset="0"/>
                <a:ea typeface="Rockwell" panose="02060603020205020403" pitchFamily="18" charset="0"/>
                <a:cs typeface="Rockwell" panose="02060603020205020403" pitchFamily="18" charset="0"/>
              </a:rPr>
              <a:t>do</a:t>
            </a:r>
            <a:r>
              <a:rPr lang="en-US" sz="4000" b="1" spc="-15" dirty="0">
                <a:latin typeface="Rockwell" panose="02060603020205020403" pitchFamily="18" charset="0"/>
                <a:ea typeface="Rockwell" panose="02060603020205020403" pitchFamily="18" charset="0"/>
                <a:cs typeface="Rockwell" panose="02060603020205020403" pitchFamily="18" charset="0"/>
              </a:rPr>
              <a:t> </a:t>
            </a:r>
            <a:r>
              <a:rPr lang="en-US" sz="4000" b="1" dirty="0">
                <a:latin typeface="Rockwell" panose="02060603020205020403" pitchFamily="18" charset="0"/>
                <a:ea typeface="Rockwell" panose="02060603020205020403" pitchFamily="18" charset="0"/>
                <a:cs typeface="Rockwell" panose="02060603020205020403" pitchFamily="18" charset="0"/>
              </a:rPr>
              <a:t>on</a:t>
            </a:r>
            <a:r>
              <a:rPr lang="en-US" sz="4000" b="1" spc="-15" dirty="0">
                <a:latin typeface="Rockwell" panose="02060603020205020403" pitchFamily="18" charset="0"/>
                <a:ea typeface="Rockwell" panose="02060603020205020403" pitchFamily="18" charset="0"/>
                <a:cs typeface="Rockwell" panose="02060603020205020403" pitchFamily="18" charset="0"/>
              </a:rPr>
              <a:t> </a:t>
            </a:r>
            <a:r>
              <a:rPr lang="en-US" sz="4000" b="1" dirty="0" smtClean="0">
                <a:latin typeface="Rockwell" panose="02060603020205020403" pitchFamily="18" charset="0"/>
                <a:ea typeface="Rockwell" panose="02060603020205020403" pitchFamily="18" charset="0"/>
                <a:cs typeface="Rockwell" panose="02060603020205020403" pitchFamily="18" charset="0"/>
              </a:rPr>
              <a:t>the</a:t>
            </a:r>
            <a:r>
              <a:rPr lang="en-US" sz="4000" dirty="0" smtClean="0">
                <a:latin typeface="Calibri" panose="020F0502020204030204" pitchFamily="34" charset="0"/>
                <a:ea typeface="Rockwell" panose="02060603020205020403" pitchFamily="18" charset="0"/>
                <a:cs typeface="Times New Roman" panose="02020603050405020304" pitchFamily="18" charset="0"/>
              </a:rPr>
              <a:t> </a:t>
            </a:r>
            <a:r>
              <a:rPr lang="en-US" sz="4000" b="1" dirty="0" smtClean="0">
                <a:latin typeface="Rockwell" panose="02060603020205020403" pitchFamily="18" charset="0"/>
                <a:ea typeface="Rockwell" panose="02060603020205020403" pitchFamily="18" charset="0"/>
                <a:cs typeface="Rockwell" panose="02060603020205020403" pitchFamily="18" charset="0"/>
              </a:rPr>
              <a:t>Georgia</a:t>
            </a:r>
            <a:r>
              <a:rPr lang="en-US" sz="4000" b="1" spc="-50" dirty="0" smtClean="0">
                <a:latin typeface="Rockwell" panose="02060603020205020403" pitchFamily="18" charset="0"/>
                <a:ea typeface="Rockwell" panose="02060603020205020403" pitchFamily="18" charset="0"/>
                <a:cs typeface="Rockwell" panose="02060603020205020403" pitchFamily="18" charset="0"/>
              </a:rPr>
              <a:t> </a:t>
            </a:r>
            <a:r>
              <a:rPr lang="en-US" sz="4000" b="1" dirty="0" smtClean="0">
                <a:latin typeface="Rockwell" panose="02060603020205020403" pitchFamily="18" charset="0"/>
                <a:ea typeface="Rockwell" panose="02060603020205020403" pitchFamily="18" charset="0"/>
                <a:cs typeface="Rockwell" panose="02060603020205020403" pitchFamily="18" charset="0"/>
              </a:rPr>
              <a:t>Milestones and how do I read the student reports?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066800" y="3048000"/>
            <a:ext cx="7315200" cy="3170099"/>
          </a:xfrm>
          <a:prstGeom prst="rect">
            <a:avLst/>
          </a:prstGeom>
        </p:spPr>
        <p:txBody>
          <a:bodyPr wrap="square">
            <a:sp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The I</a:t>
            </a:r>
            <a:r>
              <a:rPr lang="en-US" sz="4000" spc="-5" dirty="0">
                <a:latin typeface="Calibri" panose="020F0502020204030204" pitchFamily="34" charset="0"/>
                <a:ea typeface="Calibri" panose="020F0502020204030204" pitchFamily="34" charset="0"/>
                <a:cs typeface="Calibri" panose="020F0502020204030204" pitchFamily="34" charset="0"/>
              </a:rPr>
              <a:t>n</a:t>
            </a:r>
            <a:r>
              <a:rPr lang="en-US" sz="4000" dirty="0">
                <a:latin typeface="Calibri" panose="020F0502020204030204" pitchFamily="34" charset="0"/>
                <a:ea typeface="Calibri" panose="020F0502020204030204" pitchFamily="34" charset="0"/>
                <a:cs typeface="Calibri" panose="020F0502020204030204" pitchFamily="34" charset="0"/>
              </a:rPr>
              <a:t>dividual</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Stu</a:t>
            </a:r>
            <a:r>
              <a:rPr lang="en-US" sz="4000" spc="-5" dirty="0">
                <a:latin typeface="Calibri" panose="020F0502020204030204" pitchFamily="34" charset="0"/>
                <a:ea typeface="Calibri" panose="020F0502020204030204" pitchFamily="34" charset="0"/>
                <a:cs typeface="Calibri" panose="020F0502020204030204" pitchFamily="34" charset="0"/>
              </a:rPr>
              <a:t>d</a:t>
            </a:r>
            <a:r>
              <a:rPr lang="en-US" sz="4000" dirty="0">
                <a:latin typeface="Calibri" panose="020F0502020204030204" pitchFamily="34" charset="0"/>
                <a:ea typeface="Calibri" panose="020F0502020204030204" pitchFamily="34" charset="0"/>
                <a:cs typeface="Calibri" panose="020F0502020204030204" pitchFamily="34" charset="0"/>
              </a:rPr>
              <a:t>ent</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R</a:t>
            </a:r>
            <a:r>
              <a:rPr lang="en-US" sz="4000" spc="-5" dirty="0">
                <a:latin typeface="Calibri" panose="020F0502020204030204" pitchFamily="34" charset="0"/>
                <a:ea typeface="Calibri" panose="020F0502020204030204" pitchFamily="34" charset="0"/>
                <a:cs typeface="Calibri" panose="020F0502020204030204" pitchFamily="34" charset="0"/>
              </a:rPr>
              <a:t>e</a:t>
            </a:r>
            <a:r>
              <a:rPr lang="en-US" sz="4000" dirty="0">
                <a:latin typeface="Calibri" panose="020F0502020204030204" pitchFamily="34" charset="0"/>
                <a:ea typeface="Calibri" panose="020F0502020204030204" pitchFamily="34" charset="0"/>
                <a:cs typeface="Calibri" panose="020F0502020204030204" pitchFamily="34" charset="0"/>
              </a:rPr>
              <a:t>po</a:t>
            </a:r>
            <a:r>
              <a:rPr lang="en-US" sz="4000" spc="-10" dirty="0">
                <a:latin typeface="Calibri" panose="020F0502020204030204" pitchFamily="34" charset="0"/>
                <a:ea typeface="Calibri" panose="020F0502020204030204" pitchFamily="34" charset="0"/>
                <a:cs typeface="Calibri" panose="020F0502020204030204" pitchFamily="34" charset="0"/>
              </a:rPr>
              <a:t>r</a:t>
            </a:r>
            <a:r>
              <a:rPr lang="en-US" sz="4000" dirty="0">
                <a:latin typeface="Calibri" panose="020F0502020204030204" pitchFamily="34" charset="0"/>
                <a:ea typeface="Calibri" panose="020F0502020204030204" pitchFamily="34" charset="0"/>
                <a:cs typeface="Calibri" panose="020F0502020204030204" pitchFamily="34" charset="0"/>
              </a:rPr>
              <a:t>t (I</a:t>
            </a:r>
            <a:r>
              <a:rPr lang="en-US" sz="4000" spc="-5" dirty="0">
                <a:latin typeface="Calibri" panose="020F0502020204030204" pitchFamily="34" charset="0"/>
                <a:ea typeface="Calibri" panose="020F0502020204030204" pitchFamily="34" charset="0"/>
                <a:cs typeface="Calibri" panose="020F0502020204030204" pitchFamily="34" charset="0"/>
              </a:rPr>
              <a:t>S</a:t>
            </a:r>
            <a:r>
              <a:rPr lang="en-US" sz="4000" dirty="0">
                <a:latin typeface="Calibri" panose="020F0502020204030204" pitchFamily="34" charset="0"/>
                <a:ea typeface="Calibri" panose="020F0502020204030204" pitchFamily="34" charset="0"/>
                <a:cs typeface="Calibri" panose="020F0502020204030204" pitchFamily="34" charset="0"/>
              </a:rPr>
              <a:t>R) provid</a:t>
            </a:r>
            <a:r>
              <a:rPr lang="en-US" sz="4000" spc="-5" dirty="0">
                <a:latin typeface="Calibri" panose="020F0502020204030204" pitchFamily="34" charset="0"/>
                <a:ea typeface="Calibri" panose="020F0502020204030204" pitchFamily="34" charset="0"/>
                <a:cs typeface="Calibri" panose="020F0502020204030204" pitchFamily="34" charset="0"/>
              </a:rPr>
              <a:t>e</a:t>
            </a:r>
            <a:r>
              <a:rPr lang="en-US" sz="4000" dirty="0">
                <a:latin typeface="Calibri" panose="020F0502020204030204" pitchFamily="34" charset="0"/>
                <a:ea typeface="Calibri" panose="020F0502020204030204" pitchFamily="34" charset="0"/>
                <a:cs typeface="Calibri" panose="020F0502020204030204" pitchFamily="34" charset="0"/>
              </a:rPr>
              <a:t>s information</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on</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your stude</a:t>
            </a:r>
            <a:r>
              <a:rPr lang="en-US" sz="4000" spc="-5" dirty="0">
                <a:latin typeface="Calibri" panose="020F0502020204030204" pitchFamily="34" charset="0"/>
                <a:ea typeface="Calibri" panose="020F0502020204030204" pitchFamily="34" charset="0"/>
                <a:cs typeface="Calibri" panose="020F0502020204030204" pitchFamily="34" charset="0"/>
              </a:rPr>
              <a:t>n</a:t>
            </a:r>
            <a:r>
              <a:rPr lang="en-US" sz="4000" dirty="0">
                <a:latin typeface="Calibri" panose="020F0502020204030204" pitchFamily="34" charset="0"/>
                <a:ea typeface="Calibri" panose="020F0502020204030204" pitchFamily="34" charset="0"/>
                <a:cs typeface="Calibri" panose="020F0502020204030204" pitchFamily="34" charset="0"/>
              </a:rPr>
              <a:t>t’s ove</a:t>
            </a:r>
            <a:r>
              <a:rPr lang="en-US" sz="4000" spc="-5" dirty="0">
                <a:latin typeface="Calibri" panose="020F0502020204030204" pitchFamily="34" charset="0"/>
                <a:ea typeface="Calibri" panose="020F0502020204030204" pitchFamily="34" charset="0"/>
                <a:cs typeface="Calibri" panose="020F0502020204030204" pitchFamily="34" charset="0"/>
              </a:rPr>
              <a:t>r</a:t>
            </a:r>
            <a:r>
              <a:rPr lang="en-US" sz="4000" dirty="0">
                <a:latin typeface="Calibri" panose="020F0502020204030204" pitchFamily="34" charset="0"/>
                <a:ea typeface="Calibri" panose="020F0502020204030204" pitchFamily="34" charset="0"/>
                <a:cs typeface="Calibri" panose="020F0502020204030204" pitchFamily="34" charset="0"/>
              </a:rPr>
              <a:t>all performa</a:t>
            </a:r>
            <a:r>
              <a:rPr lang="en-US" sz="4000" spc="-5" dirty="0">
                <a:latin typeface="Calibri" panose="020F0502020204030204" pitchFamily="34" charset="0"/>
                <a:ea typeface="Calibri" panose="020F0502020204030204" pitchFamily="34" charset="0"/>
                <a:cs typeface="Calibri" panose="020F0502020204030204" pitchFamily="34" charset="0"/>
              </a:rPr>
              <a:t>nc</a:t>
            </a:r>
            <a:r>
              <a:rPr lang="en-US" sz="4000" dirty="0">
                <a:latin typeface="Calibri" panose="020F0502020204030204" pitchFamily="34" charset="0"/>
                <a:ea typeface="Calibri" panose="020F0502020204030204" pitchFamily="34" charset="0"/>
                <a:cs typeface="Calibri" panose="020F0502020204030204" pitchFamily="34" charset="0"/>
              </a:rPr>
              <a:t>e for the </a:t>
            </a:r>
            <a:r>
              <a:rPr lang="en-US" sz="4000" spc="-5" dirty="0">
                <a:latin typeface="Calibri" panose="020F0502020204030204" pitchFamily="34" charset="0"/>
                <a:ea typeface="Calibri" panose="020F0502020204030204" pitchFamily="34" charset="0"/>
                <a:cs typeface="Calibri" panose="020F0502020204030204" pitchFamily="34" charset="0"/>
              </a:rPr>
              <a:t>co</a:t>
            </a:r>
            <a:r>
              <a:rPr lang="en-US" sz="4000" dirty="0">
                <a:latin typeface="Calibri" panose="020F0502020204030204" pitchFamily="34" charset="0"/>
                <a:ea typeface="Calibri" panose="020F0502020204030204" pitchFamily="34" charset="0"/>
                <a:cs typeface="Calibri" panose="020F0502020204030204" pitchFamily="34" charset="0"/>
              </a:rPr>
              <a:t>nt</a:t>
            </a:r>
            <a:r>
              <a:rPr lang="en-US" sz="4000" spc="-5" dirty="0">
                <a:latin typeface="Calibri" panose="020F0502020204030204" pitchFamily="34" charset="0"/>
                <a:ea typeface="Calibri" panose="020F0502020204030204" pitchFamily="34" charset="0"/>
                <a:cs typeface="Calibri" panose="020F0502020204030204" pitchFamily="34" charset="0"/>
              </a:rPr>
              <a:t>e</a:t>
            </a:r>
            <a:r>
              <a:rPr lang="en-US" sz="4000" dirty="0">
                <a:latin typeface="Calibri" panose="020F0502020204030204" pitchFamily="34" charset="0"/>
                <a:ea typeface="Calibri" panose="020F0502020204030204" pitchFamily="34" charset="0"/>
                <a:cs typeface="Calibri" panose="020F0502020204030204" pitchFamily="34" charset="0"/>
              </a:rPr>
              <a:t>nt</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areas</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tested at </a:t>
            </a:r>
            <a:r>
              <a:rPr lang="en-US" sz="4000" spc="-5" dirty="0">
                <a:latin typeface="Calibri" panose="020F0502020204030204" pitchFamily="34" charset="0"/>
                <a:ea typeface="Calibri" panose="020F0502020204030204" pitchFamily="34" charset="0"/>
                <a:cs typeface="Calibri" panose="020F0502020204030204" pitchFamily="34" charset="0"/>
              </a:rPr>
              <a:t>t</a:t>
            </a:r>
            <a:r>
              <a:rPr lang="en-US" sz="4000" dirty="0">
                <a:latin typeface="Calibri" panose="020F0502020204030204" pitchFamily="34" charset="0"/>
                <a:ea typeface="Calibri" panose="020F0502020204030204" pitchFamily="34" charset="0"/>
                <a:cs typeface="Calibri" panose="020F0502020204030204" pitchFamily="34" charset="0"/>
              </a:rPr>
              <a:t>he </a:t>
            </a:r>
            <a:r>
              <a:rPr lang="en-US" sz="4000" spc="-5" dirty="0">
                <a:latin typeface="Calibri" panose="020F0502020204030204" pitchFamily="34" charset="0"/>
                <a:ea typeface="Calibri" panose="020F0502020204030204" pitchFamily="34" charset="0"/>
                <a:cs typeface="Calibri" panose="020F0502020204030204" pitchFamily="34" charset="0"/>
              </a:rPr>
              <a:t>e</a:t>
            </a:r>
            <a:r>
              <a:rPr lang="en-US" sz="4000" dirty="0">
                <a:latin typeface="Calibri" panose="020F0502020204030204" pitchFamily="34" charset="0"/>
                <a:ea typeface="Calibri" panose="020F0502020204030204" pitchFamily="34" charset="0"/>
                <a:cs typeface="Calibri" panose="020F0502020204030204" pitchFamily="34" charset="0"/>
              </a:rPr>
              <a:t>nd</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spc="-5" dirty="0">
                <a:latin typeface="Calibri" panose="020F0502020204030204" pitchFamily="34" charset="0"/>
                <a:ea typeface="Calibri" panose="020F0502020204030204" pitchFamily="34" charset="0"/>
                <a:cs typeface="Calibri" panose="020F0502020204030204" pitchFamily="34" charset="0"/>
              </a:rPr>
              <a:t>of </a:t>
            </a:r>
            <a:r>
              <a:rPr lang="en-US" sz="4000" dirty="0">
                <a:latin typeface="Calibri" panose="020F0502020204030204" pitchFamily="34" charset="0"/>
                <a:ea typeface="Calibri" panose="020F0502020204030204" pitchFamily="34" charset="0"/>
                <a:cs typeface="Calibri" panose="020F0502020204030204" pitchFamily="34" charset="0"/>
              </a:rPr>
              <a:t>the</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grade</a:t>
            </a:r>
            <a:r>
              <a:rPr lang="en-US" sz="4000" spc="-5" dirty="0">
                <a:latin typeface="Calibri" panose="020F0502020204030204" pitchFamily="34" charset="0"/>
                <a:ea typeface="Calibri" panose="020F0502020204030204" pitchFamily="34" charset="0"/>
                <a:cs typeface="Calibri" panose="020F0502020204030204" pitchFamily="34" charset="0"/>
              </a:rPr>
              <a:t> </a:t>
            </a:r>
            <a:r>
              <a:rPr lang="en-US" sz="4000" dirty="0">
                <a:latin typeface="Calibri" panose="020F0502020204030204" pitchFamily="34" charset="0"/>
                <a:ea typeface="Calibri" panose="020F0502020204030204" pitchFamily="34" charset="0"/>
                <a:cs typeface="Calibri" panose="020F0502020204030204" pitchFamily="34" charset="0"/>
              </a:rPr>
              <a:t>for grades 3</a:t>
            </a:r>
            <a:r>
              <a:rPr lang="en-US" sz="4000" spc="-5" dirty="0">
                <a:latin typeface="Calibri" panose="020F0502020204030204" pitchFamily="34" charset="0"/>
                <a:ea typeface="Calibri" panose="020F0502020204030204" pitchFamily="34" charset="0"/>
                <a:cs typeface="Calibri" panose="020F0502020204030204" pitchFamily="34" charset="0"/>
              </a:rPr>
              <a:t>‐</a:t>
            </a:r>
            <a:r>
              <a:rPr lang="en-US" sz="4000" dirty="0">
                <a:latin typeface="Calibri" panose="020F0502020204030204" pitchFamily="34" charset="0"/>
                <a:ea typeface="Calibri" panose="020F0502020204030204" pitchFamily="34" charset="0"/>
                <a:cs typeface="Calibri" panose="020F0502020204030204" pitchFamily="34" charset="0"/>
              </a:rPr>
              <a:t>8.</a:t>
            </a:r>
            <a:endParaRPr lang="en-US" sz="4000" dirty="0"/>
          </a:p>
        </p:txBody>
      </p:sp>
    </p:spTree>
    <p:extLst>
      <p:ext uri="{BB962C8B-B14F-4D97-AF65-F5344CB8AC3E}">
        <p14:creationId xmlns:p14="http://schemas.microsoft.com/office/powerpoint/2010/main" val="2954643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989445" y="602904"/>
            <a:ext cx="7239000" cy="2057399"/>
            <a:chOff x="504" y="825"/>
            <a:chExt cx="5900" cy="2438"/>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825"/>
              <a:ext cx="5636" cy="243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 y="1347"/>
              <a:ext cx="272" cy="3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 y="2011"/>
              <a:ext cx="216" cy="3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 y="2779"/>
              <a:ext cx="238" cy="301"/>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Rectangle 2"/>
          <p:cNvSpPr>
            <a:spLocks noChangeArrowheads="1"/>
          </p:cNvSpPr>
          <p:nvPr/>
        </p:nvSpPr>
        <p:spPr bwMode="auto">
          <a:xfrm>
            <a:off x="300182" y="2882020"/>
            <a:ext cx="869141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2100" algn="l"/>
              </a:tabLst>
              <a:defRPr>
                <a:solidFill>
                  <a:schemeClr val="tx1"/>
                </a:solidFill>
                <a:latin typeface="Arial" panose="020B0604020202020204" pitchFamily="34" charset="0"/>
              </a:defRPr>
            </a:lvl1pPr>
            <a:lvl2pPr eaLnBrk="0" fontAlgn="base" hangingPunct="0">
              <a:spcBef>
                <a:spcPct val="0"/>
              </a:spcBef>
              <a:spcAft>
                <a:spcPct val="0"/>
              </a:spcAft>
              <a:tabLst>
                <a:tab pos="292100" algn="l"/>
              </a:tabLst>
              <a:defRPr>
                <a:solidFill>
                  <a:schemeClr val="tx1"/>
                </a:solidFill>
                <a:latin typeface="Arial" panose="020B0604020202020204" pitchFamily="34" charset="0"/>
              </a:defRPr>
            </a:lvl2pPr>
            <a:lvl3pPr eaLnBrk="0" fontAlgn="base" hangingPunct="0">
              <a:spcBef>
                <a:spcPct val="0"/>
              </a:spcBef>
              <a:spcAft>
                <a:spcPct val="0"/>
              </a:spcAft>
              <a:tabLst>
                <a:tab pos="292100" algn="l"/>
              </a:tabLst>
              <a:defRPr>
                <a:solidFill>
                  <a:schemeClr val="tx1"/>
                </a:solidFill>
                <a:latin typeface="Arial" panose="020B0604020202020204" pitchFamily="34" charset="0"/>
              </a:defRPr>
            </a:lvl3pPr>
            <a:lvl4pPr eaLnBrk="0" fontAlgn="base" hangingPunct="0">
              <a:spcBef>
                <a:spcPct val="0"/>
              </a:spcBef>
              <a:spcAft>
                <a:spcPct val="0"/>
              </a:spcAft>
              <a:tabLst>
                <a:tab pos="292100" algn="l"/>
              </a:tabLst>
              <a:defRPr>
                <a:solidFill>
                  <a:schemeClr val="tx1"/>
                </a:solidFill>
                <a:latin typeface="Arial" panose="020B0604020202020204" pitchFamily="34" charset="0"/>
              </a:defRPr>
            </a:lvl4pPr>
            <a:lvl5pPr eaLnBrk="0" fontAlgn="base" hangingPunct="0">
              <a:spcBef>
                <a:spcPct val="0"/>
              </a:spcBef>
              <a:spcAft>
                <a:spcPct val="0"/>
              </a:spcAft>
              <a:tabLst>
                <a:tab pos="292100" algn="l"/>
              </a:tabLst>
              <a:defRPr>
                <a:solidFill>
                  <a:schemeClr val="tx1"/>
                </a:solidFill>
                <a:latin typeface="Arial" panose="020B0604020202020204" pitchFamily="34" charset="0"/>
              </a:defRPr>
            </a:lvl5pPr>
            <a:lvl6pPr eaLnBrk="0" fontAlgn="base" hangingPunct="0">
              <a:spcBef>
                <a:spcPct val="0"/>
              </a:spcBef>
              <a:spcAft>
                <a:spcPct val="0"/>
              </a:spcAft>
              <a:tabLst>
                <a:tab pos="292100" algn="l"/>
              </a:tabLst>
              <a:defRPr>
                <a:solidFill>
                  <a:schemeClr val="tx1"/>
                </a:solidFill>
                <a:latin typeface="Arial" panose="020B0604020202020204" pitchFamily="34" charset="0"/>
              </a:defRPr>
            </a:lvl6pPr>
            <a:lvl7pPr eaLnBrk="0" fontAlgn="base" hangingPunct="0">
              <a:spcBef>
                <a:spcPct val="0"/>
              </a:spcBef>
              <a:spcAft>
                <a:spcPct val="0"/>
              </a:spcAft>
              <a:tabLst>
                <a:tab pos="292100" algn="l"/>
              </a:tabLst>
              <a:defRPr>
                <a:solidFill>
                  <a:schemeClr val="tx1"/>
                </a:solidFill>
                <a:latin typeface="Arial" panose="020B0604020202020204" pitchFamily="34" charset="0"/>
              </a:defRPr>
            </a:lvl7pPr>
            <a:lvl8pPr eaLnBrk="0" fontAlgn="base" hangingPunct="0">
              <a:spcBef>
                <a:spcPct val="0"/>
              </a:spcBef>
              <a:spcAft>
                <a:spcPct val="0"/>
              </a:spcAft>
              <a:tabLst>
                <a:tab pos="292100" algn="l"/>
              </a:tabLst>
              <a:defRPr>
                <a:solidFill>
                  <a:schemeClr val="tx1"/>
                </a:solidFill>
                <a:latin typeface="Arial" panose="020B0604020202020204" pitchFamily="34" charset="0"/>
              </a:defRPr>
            </a:lvl8pPr>
            <a:lvl9pPr eaLnBrk="0" fontAlgn="base" hangingPunct="0">
              <a:spcBef>
                <a:spcPct val="0"/>
              </a:spcBef>
              <a:spcAft>
                <a:spcPct val="0"/>
              </a:spcAft>
              <a:tabLst>
                <a:tab pos="292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2100" algn="l"/>
              </a:tabLst>
            </a:pPr>
            <a:r>
              <a:rPr kumimoji="0" lang="en-US" altLang="en-US" sz="1600" b="1" i="0" u="none" strike="noStrike" cap="none" normalizeH="0" baseline="0" dirty="0" smtClean="0">
                <a:ln>
                  <a:noFill/>
                </a:ln>
                <a:solidFill>
                  <a:srgbClr val="1F4E79"/>
                </a:solidFill>
                <a:effectLst/>
                <a:latin typeface="Calibri" panose="020F0502020204030204" pitchFamily="34" charset="0"/>
                <a:ea typeface="Calibri" panose="020F0502020204030204" pitchFamily="34" charset="0"/>
                <a:cs typeface="Calibri" panose="020F0502020204030204" pitchFamily="34" charset="0"/>
              </a:rPr>
              <a:t>1	 CONTENT AREA</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This shows you the subject area(s) in which your student was tested.</a:t>
            </a:r>
            <a:endParaRPr kumimoji="0" lang="en-US" altLang="en-US" sz="16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Tx/>
              <a:buAutoNum type="arabicPlain" startAt="2"/>
              <a:tabLst>
                <a:tab pos="292100" algn="l"/>
              </a:tabLst>
            </a:pPr>
            <a:r>
              <a:rPr kumimoji="0" lang="en-US" altLang="en-US" sz="1600" b="1" i="0" u="none" strike="noStrike" cap="none" normalizeH="0" baseline="0" dirty="0" smtClean="0">
                <a:ln>
                  <a:noFill/>
                </a:ln>
                <a:solidFill>
                  <a:srgbClr val="C00000"/>
                </a:solidFill>
                <a:effectLst/>
                <a:latin typeface="Calibri" panose="020F0502020204030204" pitchFamily="34" charset="0"/>
                <a:ea typeface="Calibri" panose="020F0502020204030204" pitchFamily="34" charset="0"/>
                <a:cs typeface="Calibri" panose="020F0502020204030204" pitchFamily="34" charset="0"/>
              </a:rPr>
              <a:t>ACHIEVEMENT LEVEL</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Milestones results are reported using four categories of achievement that </a:t>
            </a:r>
          </a:p>
          <a:p>
            <a:pPr marR="0" lvl="0" algn="l" defTabSz="914400" rtl="0" eaLnBrk="0" fontAlgn="base" latinLnBrk="0" hangingPunct="0">
              <a:lnSpc>
                <a:spcPct val="100000"/>
              </a:lnSpc>
              <a:spcBef>
                <a:spcPct val="0"/>
              </a:spcBef>
              <a:spcAft>
                <a:spcPct val="0"/>
              </a:spcAft>
              <a:buClrTx/>
              <a:buSzTx/>
              <a:tabLst>
                <a:tab pos="292100" algn="l"/>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are represented with bar stacks. In previous state tests, achievement was</a:t>
            </a:r>
            <a:r>
              <a:rPr kumimoji="0" lang="en-US" altLang="en-US" sz="1600" b="0" i="0" u="none" strike="noStrike" cap="none" normalizeH="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reported in three categories </a:t>
            </a:r>
          </a:p>
          <a:p>
            <a:pPr marR="0" lvl="0" algn="l" defTabSz="914400" rtl="0" eaLnBrk="0" fontAlgn="base" latinLnBrk="0" hangingPunct="0">
              <a:lnSpc>
                <a:spcPct val="100000"/>
              </a:lnSpc>
              <a:spcBef>
                <a:spcPct val="0"/>
              </a:spcBef>
              <a:spcAft>
                <a:spcPct val="0"/>
              </a:spcAft>
              <a:buClrTx/>
              <a:buSzTx/>
              <a:tabLst>
                <a:tab pos="292100" algn="l"/>
              </a:tabLst>
            </a:pPr>
            <a:r>
              <a:rPr lang="en-US" altLang="en-US" sz="1600" baseline="0" dirty="0" smtClean="0">
                <a:solidFill>
                  <a:srgbClr val="000000"/>
                </a:solidFill>
                <a:latin typeface="Calibri" panose="020F0502020204030204" pitchFamily="34" charset="0"/>
              </a:rPr>
              <a:t>(Does</a:t>
            </a:r>
            <a:r>
              <a:rPr lang="en-US" altLang="en-US" sz="1600" dirty="0" smtClean="0">
                <a:solidFill>
                  <a:srgbClr val="000000"/>
                </a:solidFill>
                <a:latin typeface="Calibri" panose="020F0502020204030204" pitchFamily="34" charset="0"/>
              </a:rPr>
              <a:t> Not meet, Meets, and Exceeds). Under the new system of reporting, proficiency is the target.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92100" algn="l"/>
              </a:tabLst>
            </a:pPr>
            <a:r>
              <a:rPr lang="en-US" altLang="en-US" sz="1600" b="1" dirty="0" smtClean="0"/>
              <a:t>Achievement Level Table</a:t>
            </a:r>
            <a:endParaRPr kumimoji="0" lang="en-US" altLang="en-US" sz="1600" b="1" i="0" u="none" strike="noStrike" cap="none" normalizeH="0" baseline="0" dirty="0" smtClean="0">
              <a:ln>
                <a:noFill/>
              </a:ln>
              <a:effectLst/>
            </a:endParaRPr>
          </a:p>
        </p:txBody>
      </p:sp>
      <p:sp>
        <p:nvSpPr>
          <p:cNvPr id="10" name="Rectangle 9"/>
          <p:cNvSpPr/>
          <p:nvPr/>
        </p:nvSpPr>
        <p:spPr>
          <a:xfrm>
            <a:off x="5850540" y="3816478"/>
            <a:ext cx="3007767" cy="3046988"/>
          </a:xfrm>
          <a:prstGeom prst="rect">
            <a:avLst/>
          </a:prstGeom>
        </p:spPr>
        <p:txBody>
          <a:bodyPr wrap="square">
            <a:spAutoFit/>
          </a:bodyPr>
          <a:lstStyle/>
          <a:p>
            <a:r>
              <a:rPr lang="en-US" sz="3200" b="1" dirty="0" smtClean="0">
                <a:solidFill>
                  <a:srgbClr val="538235"/>
                </a:solidFill>
                <a:latin typeface="Calibri" panose="020F0502020204030204" pitchFamily="34" charset="0"/>
                <a:ea typeface="Calibri" panose="020F0502020204030204" pitchFamily="34" charset="0"/>
                <a:cs typeface="Calibri" panose="020F0502020204030204" pitchFamily="34" charset="0"/>
              </a:rPr>
              <a:t>3 </a:t>
            </a:r>
            <a:r>
              <a:rPr lang="en-US" sz="1600" b="1" dirty="0" smtClean="0">
                <a:solidFill>
                  <a:srgbClr val="538235"/>
                </a:solidFill>
                <a:latin typeface="Calibri" panose="020F0502020204030204" pitchFamily="34" charset="0"/>
                <a:ea typeface="Calibri" panose="020F0502020204030204" pitchFamily="34" charset="0"/>
                <a:cs typeface="Calibri" panose="020F0502020204030204" pitchFamily="34" charset="0"/>
              </a:rPr>
              <a:t>SCALE </a:t>
            </a:r>
            <a:r>
              <a:rPr lang="en-US" sz="1600" b="1" dirty="0">
                <a:solidFill>
                  <a:srgbClr val="538235"/>
                </a:solidFill>
                <a:latin typeface="Calibri" panose="020F0502020204030204" pitchFamily="34" charset="0"/>
                <a:ea typeface="Calibri" panose="020F0502020204030204" pitchFamily="34" charset="0"/>
                <a:cs typeface="Calibri" panose="020F0502020204030204" pitchFamily="34" charset="0"/>
              </a:rPr>
              <a:t>SCOR</a:t>
            </a:r>
            <a:r>
              <a:rPr lang="en-US" sz="1600" b="1" spc="-5" dirty="0">
                <a:solidFill>
                  <a:srgbClr val="538235"/>
                </a:solidFill>
                <a:latin typeface="Calibri" panose="020F0502020204030204" pitchFamily="34" charset="0"/>
                <a:ea typeface="Calibri" panose="020F0502020204030204" pitchFamily="34" charset="0"/>
                <a:cs typeface="Calibri" panose="020F0502020204030204" pitchFamily="34" charset="0"/>
              </a:rPr>
              <a:t>E</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 A</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scale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score is</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the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total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u</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m</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b</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r of</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correct answers converted to</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consistent</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an</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d</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standardized</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scale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 d</a:t>
            </a:r>
            <a:r>
              <a:rPr lang="en-US" sz="1600" spc="-10"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fferent forms of the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st. With</a:t>
            </a:r>
            <a:r>
              <a:rPr lang="en-US" sz="1600" spc="-10"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ch</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range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of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cor</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achievement</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will fall in</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one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of f</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ur</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achievement</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levels. The sca</a:t>
            </a:r>
            <a:r>
              <a:rPr lang="en-US" sz="1600" spc="-10" dirty="0">
                <a:solidFill>
                  <a:srgbClr val="000000"/>
                </a:solidFill>
                <a:latin typeface="Calibri" panose="020F0502020204030204" pitchFamily="34" charset="0"/>
                <a:ea typeface="Calibri" panose="020F0502020204030204" pitchFamily="34" charset="0"/>
                <a:cs typeface="Calibri" panose="020F0502020204030204" pitchFamily="34" charset="0"/>
              </a:rPr>
              <a:t>l</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e score range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varies from subje</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to</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sub</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j</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ect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nd gr</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de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o grade bas</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d on</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the </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ctual</a:t>
            </a:r>
            <a:r>
              <a:rPr lang="en-US" sz="16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spc="-5"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tes</a:t>
            </a:r>
            <a:r>
              <a:rPr lang="en-US" sz="16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a:t>
            </a:r>
            <a:endParaRPr lang="en-US" sz="1600" dirty="0"/>
          </a:p>
        </p:txBody>
      </p:sp>
      <p:pic>
        <p:nvPicPr>
          <p:cNvPr id="2053"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247" y="4422511"/>
            <a:ext cx="482198" cy="106898"/>
          </a:xfrm>
          <a:prstGeom prst="rect">
            <a:avLst/>
          </a:prstGeom>
          <a:noFill/>
        </p:spPr>
      </p:pic>
      <p:graphicFrame>
        <p:nvGraphicFramePr>
          <p:cNvPr id="12" name="Table 11"/>
          <p:cNvGraphicFramePr>
            <a:graphicFrameLocks noGrp="1"/>
          </p:cNvGraphicFramePr>
          <p:nvPr>
            <p:extLst>
              <p:ext uri="{D42A27DB-BD31-4B8C-83A1-F6EECF244321}">
                <p14:modId xmlns:p14="http://schemas.microsoft.com/office/powerpoint/2010/main" val="3663006461"/>
              </p:ext>
            </p:extLst>
          </p:nvPr>
        </p:nvGraphicFramePr>
        <p:xfrm>
          <a:off x="275300" y="4267276"/>
          <a:ext cx="5522366" cy="2560320"/>
        </p:xfrm>
        <a:graphic>
          <a:graphicData uri="http://schemas.openxmlformats.org/drawingml/2006/table">
            <a:tbl>
              <a:tblPr firstRow="1" bandRow="1">
                <a:tableStyleId>{5C22544A-7EE6-4342-B048-85BDC9FD1C3A}</a:tableStyleId>
              </a:tblPr>
              <a:tblGrid>
                <a:gridCol w="2133602"/>
                <a:gridCol w="3388764"/>
              </a:tblGrid>
              <a:tr h="626190">
                <a:tc>
                  <a:txBody>
                    <a:bodyPr/>
                    <a:lstStyle/>
                    <a:p>
                      <a:r>
                        <a:rPr lang="en-US" sz="900" baseline="0" dirty="0" smtClean="0">
                          <a:solidFill>
                            <a:schemeClr val="tx1"/>
                          </a:solidFill>
                        </a:rPr>
                        <a:t>                     </a:t>
                      </a:r>
                      <a:r>
                        <a:rPr lang="en-US" sz="900" dirty="0" smtClean="0">
                          <a:solidFill>
                            <a:schemeClr val="tx1"/>
                          </a:solidFill>
                        </a:rPr>
                        <a:t>BEGINNING</a:t>
                      </a:r>
                      <a:r>
                        <a:rPr lang="en-US" sz="900" baseline="0" dirty="0" smtClean="0">
                          <a:solidFill>
                            <a:schemeClr val="tx1"/>
                          </a:solidFill>
                        </a:rPr>
                        <a:t> LEARNER</a:t>
                      </a:r>
                    </a:p>
                    <a:p>
                      <a:r>
                        <a:rPr lang="en-US" sz="900" i="1" baseline="0" dirty="0" smtClean="0">
                          <a:solidFill>
                            <a:schemeClr val="tx1"/>
                          </a:solidFill>
                        </a:rPr>
                        <a:t>                     Student does not yet            </a:t>
                      </a:r>
                    </a:p>
                    <a:p>
                      <a:r>
                        <a:rPr lang="en-US" sz="900" i="1" baseline="0" dirty="0" smtClean="0">
                          <a:solidFill>
                            <a:schemeClr val="tx1"/>
                          </a:solidFill>
                        </a:rPr>
                        <a:t>                     demonstrate proficiency</a:t>
                      </a:r>
                      <a:endParaRPr lang="en-US" sz="900" i="1" dirty="0">
                        <a:solidFill>
                          <a:schemeClr val="tx1"/>
                        </a:solidFill>
                      </a:endParaRPr>
                    </a:p>
                  </a:txBody>
                  <a:tcPr>
                    <a:solidFill>
                      <a:schemeClr val="bg2"/>
                    </a:solidFill>
                  </a:tcPr>
                </a:tc>
                <a:tc>
                  <a:txBody>
                    <a:bodyPr/>
                    <a:lstStyle/>
                    <a:p>
                      <a:r>
                        <a:rPr lang="en-US" sz="900" dirty="0" smtClean="0">
                          <a:solidFill>
                            <a:schemeClr val="tx1"/>
                          </a:solidFill>
                        </a:rPr>
                        <a:t>These</a:t>
                      </a:r>
                      <a:r>
                        <a:rPr lang="en-US" sz="900" baseline="0" dirty="0" smtClean="0">
                          <a:solidFill>
                            <a:schemeClr val="tx1"/>
                          </a:solidFill>
                        </a:rPr>
                        <a:t> students </a:t>
                      </a:r>
                      <a:r>
                        <a:rPr lang="en-US" sz="900" baseline="0" dirty="0" smtClean="0">
                          <a:solidFill>
                            <a:srgbClr val="C00000"/>
                          </a:solidFill>
                        </a:rPr>
                        <a:t>need substantial academic support </a:t>
                      </a:r>
                      <a:r>
                        <a:rPr lang="en-US" sz="900" baseline="0" dirty="0" smtClean="0">
                          <a:solidFill>
                            <a:schemeClr val="tx1"/>
                          </a:solidFill>
                        </a:rPr>
                        <a:t>to be prepared for the next grade level. (</a:t>
                      </a:r>
                      <a:r>
                        <a:rPr lang="en-US" sz="900" baseline="0" dirty="0" smtClean="0">
                          <a:solidFill>
                            <a:srgbClr val="FF0000"/>
                          </a:solidFill>
                        </a:rPr>
                        <a:t>When these assessments are used to determine promotion in 5</a:t>
                      </a:r>
                      <a:r>
                        <a:rPr lang="en-US" sz="900" baseline="30000" dirty="0" smtClean="0">
                          <a:solidFill>
                            <a:srgbClr val="FF0000"/>
                          </a:solidFill>
                        </a:rPr>
                        <a:t>th</a:t>
                      </a:r>
                      <a:r>
                        <a:rPr lang="en-US" sz="900" baseline="0" dirty="0" smtClean="0">
                          <a:solidFill>
                            <a:srgbClr val="FF0000"/>
                          </a:solidFill>
                        </a:rPr>
                        <a:t> grade </a:t>
                      </a:r>
                      <a:r>
                        <a:rPr lang="en-US" sz="900" u="sng" baseline="0" dirty="0" smtClean="0">
                          <a:solidFill>
                            <a:srgbClr val="FF0000"/>
                          </a:solidFill>
                        </a:rPr>
                        <a:t>mathematics</a:t>
                      </a:r>
                      <a:r>
                        <a:rPr lang="en-US" sz="900" baseline="0" dirty="0" smtClean="0">
                          <a:solidFill>
                            <a:srgbClr val="FF0000"/>
                          </a:solidFill>
                        </a:rPr>
                        <a:t>, students in this level will not be promoted to the next grade level</a:t>
                      </a:r>
                      <a:r>
                        <a:rPr lang="en-US" sz="900" baseline="0" dirty="0" smtClean="0">
                          <a:solidFill>
                            <a:schemeClr val="tx1"/>
                          </a:solidFill>
                        </a:rPr>
                        <a:t>). </a:t>
                      </a:r>
                      <a:endParaRPr lang="en-US" sz="900" dirty="0">
                        <a:solidFill>
                          <a:schemeClr val="tx1"/>
                        </a:solidFill>
                      </a:endParaRPr>
                    </a:p>
                  </a:txBody>
                  <a:tcPr>
                    <a:solidFill>
                      <a:schemeClr val="bg2"/>
                    </a:solidFill>
                  </a:tcPr>
                </a:tc>
              </a:tr>
              <a:tr h="626190">
                <a:tc>
                  <a:txBody>
                    <a:bodyPr/>
                    <a:lstStyle/>
                    <a:p>
                      <a:r>
                        <a:rPr lang="en-US" sz="900" dirty="0" smtClean="0">
                          <a:solidFill>
                            <a:schemeClr val="tx1"/>
                          </a:solidFill>
                        </a:rPr>
                        <a:t>                     </a:t>
                      </a:r>
                      <a:r>
                        <a:rPr lang="en-US" sz="900" b="1" dirty="0" smtClean="0">
                          <a:solidFill>
                            <a:schemeClr val="tx1"/>
                          </a:solidFill>
                        </a:rPr>
                        <a:t>DEVELOPING</a:t>
                      </a:r>
                      <a:r>
                        <a:rPr lang="en-US" sz="900" b="1" baseline="0" dirty="0" smtClean="0">
                          <a:solidFill>
                            <a:schemeClr val="tx1"/>
                          </a:solidFill>
                        </a:rPr>
                        <a:t> LEARNER</a:t>
                      </a:r>
                    </a:p>
                    <a:p>
                      <a:r>
                        <a:rPr lang="en-US" sz="900" b="1" i="1" baseline="0" dirty="0" smtClean="0">
                          <a:solidFill>
                            <a:schemeClr val="tx1"/>
                          </a:solidFill>
                        </a:rPr>
                        <a:t>                     Student demonstrates            </a:t>
                      </a:r>
                    </a:p>
                    <a:p>
                      <a:r>
                        <a:rPr lang="en-US" sz="900" b="1" i="1" baseline="0" dirty="0" smtClean="0">
                          <a:solidFill>
                            <a:schemeClr val="tx1"/>
                          </a:solidFill>
                        </a:rPr>
                        <a:t>                     partial  proficiency</a:t>
                      </a:r>
                      <a:endParaRPr lang="en-US" sz="900" b="1" i="1" dirty="0" smtClean="0">
                        <a:solidFill>
                          <a:schemeClr val="tx1"/>
                        </a:solidFill>
                      </a:endParaRPr>
                    </a:p>
                    <a:p>
                      <a:endParaRPr lang="en-US" sz="900" dirty="0">
                        <a:solidFill>
                          <a:schemeClr val="tx1"/>
                        </a:solidFill>
                      </a:endParaRPr>
                    </a:p>
                  </a:txBody>
                  <a:tcPr>
                    <a:solidFill>
                      <a:schemeClr val="bg2"/>
                    </a:solidFill>
                  </a:tcPr>
                </a:tc>
                <a:tc>
                  <a:txBody>
                    <a:bodyPr/>
                    <a:lstStyle/>
                    <a:p>
                      <a:r>
                        <a:rPr lang="en-US" sz="900" b="1" dirty="0" smtClean="0">
                          <a:solidFill>
                            <a:schemeClr val="tx1"/>
                          </a:solidFill>
                        </a:rPr>
                        <a:t>These students </a:t>
                      </a:r>
                      <a:r>
                        <a:rPr lang="en-US" sz="900" b="1" dirty="0" smtClean="0">
                          <a:solidFill>
                            <a:srgbClr val="C00000"/>
                          </a:solidFill>
                        </a:rPr>
                        <a:t>need </a:t>
                      </a:r>
                      <a:r>
                        <a:rPr lang="en-US" sz="900" b="1" u="sng" dirty="0" smtClean="0">
                          <a:solidFill>
                            <a:srgbClr val="C00000"/>
                          </a:solidFill>
                        </a:rPr>
                        <a:t>additional </a:t>
                      </a:r>
                      <a:r>
                        <a:rPr lang="en-US" sz="900" b="1" dirty="0" smtClean="0">
                          <a:solidFill>
                            <a:srgbClr val="C00000"/>
                          </a:solidFill>
                        </a:rPr>
                        <a:t>academic support</a:t>
                      </a:r>
                      <a:r>
                        <a:rPr lang="en-US" sz="900" b="1" dirty="0" smtClean="0">
                          <a:solidFill>
                            <a:schemeClr val="tx1"/>
                          </a:solidFill>
                        </a:rPr>
                        <a:t> to ensure success in the next</a:t>
                      </a:r>
                      <a:r>
                        <a:rPr lang="en-US" sz="900" b="1" baseline="0" dirty="0" smtClean="0">
                          <a:solidFill>
                            <a:schemeClr val="tx1"/>
                          </a:solidFill>
                        </a:rPr>
                        <a:t> grade level.</a:t>
                      </a:r>
                      <a:endParaRPr lang="en-US" sz="900" b="1" dirty="0">
                        <a:solidFill>
                          <a:schemeClr val="tx1"/>
                        </a:solidFill>
                      </a:endParaRPr>
                    </a:p>
                  </a:txBody>
                  <a:tcPr>
                    <a:solidFill>
                      <a:schemeClr val="bg2"/>
                    </a:solidFill>
                  </a:tcPr>
                </a:tc>
              </a:tr>
              <a:tr h="626190">
                <a:tc>
                  <a:txBody>
                    <a:bodyPr/>
                    <a:lstStyle/>
                    <a:p>
                      <a:r>
                        <a:rPr lang="en-US" sz="900" dirty="0" smtClean="0">
                          <a:solidFill>
                            <a:schemeClr val="tx1"/>
                          </a:solidFill>
                        </a:rPr>
                        <a:t>                     </a:t>
                      </a:r>
                      <a:r>
                        <a:rPr lang="en-US" sz="900" b="1" dirty="0" smtClean="0">
                          <a:solidFill>
                            <a:schemeClr val="tx1"/>
                          </a:solidFill>
                        </a:rPr>
                        <a:t>PROFICIENT</a:t>
                      </a:r>
                      <a:r>
                        <a:rPr lang="en-US" sz="900" b="1" baseline="0" dirty="0" smtClean="0">
                          <a:solidFill>
                            <a:schemeClr val="tx1"/>
                          </a:solidFill>
                        </a:rPr>
                        <a:t> LEARNER</a:t>
                      </a:r>
                    </a:p>
                    <a:p>
                      <a:r>
                        <a:rPr lang="en-US" sz="900" b="1" i="1" baseline="0" dirty="0" smtClean="0">
                          <a:solidFill>
                            <a:schemeClr val="tx1"/>
                          </a:solidFill>
                        </a:rPr>
                        <a:t>                     Student demonstrates        </a:t>
                      </a:r>
                    </a:p>
                    <a:p>
                      <a:r>
                        <a:rPr lang="en-US" sz="900" b="1" i="1" baseline="0" dirty="0" smtClean="0">
                          <a:solidFill>
                            <a:schemeClr val="tx1"/>
                          </a:solidFill>
                        </a:rPr>
                        <a:t>                     proficiency</a:t>
                      </a:r>
                      <a:endParaRPr lang="en-US" sz="900" b="1" i="1" dirty="0" smtClean="0">
                        <a:solidFill>
                          <a:schemeClr val="tx1"/>
                        </a:solidFill>
                      </a:endParaRPr>
                    </a:p>
                    <a:p>
                      <a:endParaRPr lang="en-US" sz="900" dirty="0">
                        <a:solidFill>
                          <a:schemeClr val="tx1"/>
                        </a:solidFill>
                      </a:endParaRPr>
                    </a:p>
                  </a:txBody>
                  <a:tcPr>
                    <a:solidFill>
                      <a:schemeClr val="bg2"/>
                    </a:solidFill>
                  </a:tcPr>
                </a:tc>
                <a:tc>
                  <a:txBody>
                    <a:bodyPr/>
                    <a:lstStyle/>
                    <a:p>
                      <a:r>
                        <a:rPr lang="en-US" sz="900" b="1" dirty="0" smtClean="0">
                          <a:solidFill>
                            <a:schemeClr val="tx1"/>
                          </a:solidFill>
                        </a:rPr>
                        <a:t>These students </a:t>
                      </a:r>
                      <a:r>
                        <a:rPr lang="en-US" sz="900" b="1" dirty="0" smtClean="0">
                          <a:solidFill>
                            <a:srgbClr val="C00000"/>
                          </a:solidFill>
                        </a:rPr>
                        <a:t>are prepared for the next grade level </a:t>
                      </a:r>
                      <a:r>
                        <a:rPr lang="en-US" sz="900" b="1" dirty="0" smtClean="0">
                          <a:solidFill>
                            <a:schemeClr val="tx1"/>
                          </a:solidFill>
                        </a:rPr>
                        <a:t>and are considered to be on track for college and career readiness.</a:t>
                      </a:r>
                      <a:endParaRPr lang="en-US" sz="900" b="1" dirty="0">
                        <a:solidFill>
                          <a:schemeClr val="tx1"/>
                        </a:solidFill>
                      </a:endParaRPr>
                    </a:p>
                  </a:txBody>
                  <a:tcPr>
                    <a:solidFill>
                      <a:schemeClr val="bg2"/>
                    </a:solidFill>
                  </a:tcPr>
                </a:tc>
              </a:tr>
              <a:tr h="626190">
                <a:tc>
                  <a:txBody>
                    <a:bodyPr/>
                    <a:lstStyle/>
                    <a:p>
                      <a:r>
                        <a:rPr lang="en-US" sz="900" b="1" baseline="0" dirty="0" smtClean="0">
                          <a:solidFill>
                            <a:schemeClr val="tx1"/>
                          </a:solidFill>
                        </a:rPr>
                        <a:t>                     DISTINGUISHED LEARNER</a:t>
                      </a:r>
                    </a:p>
                    <a:p>
                      <a:r>
                        <a:rPr lang="en-US" sz="900" b="1" i="1" baseline="0" dirty="0" smtClean="0">
                          <a:solidFill>
                            <a:schemeClr val="tx1"/>
                          </a:solidFill>
                        </a:rPr>
                        <a:t>                     Student demonstrates            </a:t>
                      </a:r>
                    </a:p>
                    <a:p>
                      <a:r>
                        <a:rPr lang="en-US" sz="900" b="1" i="1" baseline="0" dirty="0" smtClean="0">
                          <a:solidFill>
                            <a:schemeClr val="tx1"/>
                          </a:solidFill>
                        </a:rPr>
                        <a:t>                     advanced proficiency</a:t>
                      </a:r>
                      <a:endParaRPr lang="en-US" sz="900" b="1" i="1" dirty="0" smtClean="0">
                        <a:solidFill>
                          <a:schemeClr val="tx1"/>
                        </a:solidFill>
                      </a:endParaRPr>
                    </a:p>
                    <a:p>
                      <a:endParaRPr lang="en-US" sz="900" dirty="0">
                        <a:solidFill>
                          <a:schemeClr val="tx1"/>
                        </a:solidFill>
                      </a:endParaRPr>
                    </a:p>
                  </a:txBody>
                  <a:tcPr>
                    <a:solidFill>
                      <a:schemeClr val="bg2"/>
                    </a:solidFill>
                  </a:tcPr>
                </a:tc>
                <a:tc>
                  <a:txBody>
                    <a:bodyPr/>
                    <a:lstStyle/>
                    <a:p>
                      <a:r>
                        <a:rPr lang="en-US" sz="900" b="1" dirty="0" smtClean="0">
                          <a:solidFill>
                            <a:schemeClr val="tx1"/>
                          </a:solidFill>
                        </a:rPr>
                        <a:t>These students </a:t>
                      </a:r>
                      <a:r>
                        <a:rPr lang="en-US" sz="900" b="1" dirty="0" smtClean="0">
                          <a:solidFill>
                            <a:srgbClr val="C00000"/>
                          </a:solidFill>
                        </a:rPr>
                        <a:t>are well-prepared</a:t>
                      </a:r>
                      <a:r>
                        <a:rPr lang="en-US" sz="900" b="1" baseline="0" dirty="0" smtClean="0">
                          <a:solidFill>
                            <a:srgbClr val="C00000"/>
                          </a:solidFill>
                        </a:rPr>
                        <a:t> for the next grade level </a:t>
                      </a:r>
                      <a:r>
                        <a:rPr lang="en-US" sz="900" b="1" baseline="0" dirty="0" smtClean="0">
                          <a:solidFill>
                            <a:schemeClr val="tx1"/>
                          </a:solidFill>
                        </a:rPr>
                        <a:t>and are well-prepared for college and career readiness.</a:t>
                      </a:r>
                      <a:endParaRPr lang="en-US" sz="900" b="1" dirty="0">
                        <a:solidFill>
                          <a:schemeClr val="tx1"/>
                        </a:solidFill>
                      </a:endParaRPr>
                    </a:p>
                  </a:txBody>
                  <a:tcPr>
                    <a:solidFill>
                      <a:schemeClr val="bg2"/>
                    </a:solidFill>
                  </a:tcPr>
                </a:tc>
              </a:tr>
            </a:tbl>
          </a:graphicData>
        </a:graphic>
      </p:graphicFrame>
      <p:pic>
        <p:nvPicPr>
          <p:cNvPr id="16" name="Picture 15"/>
          <p:cNvPicPr/>
          <p:nvPr/>
        </p:nvPicPr>
        <p:blipFill>
          <a:blip r:embed="rId6">
            <a:extLst>
              <a:ext uri="{28A0092B-C50C-407E-A947-70E740481C1C}">
                <a14:useLocalDpi xmlns:a14="http://schemas.microsoft.com/office/drawing/2010/main" val="0"/>
              </a:ext>
            </a:extLst>
          </a:blip>
          <a:srcRect/>
          <a:stretch>
            <a:fillRect/>
          </a:stretch>
        </p:blipFill>
        <p:spPr bwMode="auto">
          <a:xfrm>
            <a:off x="361908" y="4323451"/>
            <a:ext cx="426720" cy="99060"/>
          </a:xfrm>
          <a:prstGeom prst="rect">
            <a:avLst/>
          </a:prstGeom>
          <a:noFill/>
          <a:ln>
            <a:noFill/>
          </a:ln>
        </p:spPr>
      </p:pic>
      <p:pic>
        <p:nvPicPr>
          <p:cNvPr id="17" name="Picture 16"/>
          <p:cNvPicPr/>
          <p:nvPr/>
        </p:nvPicPr>
        <p:blipFill>
          <a:blip r:embed="rId6">
            <a:extLst>
              <a:ext uri="{28A0092B-C50C-407E-A947-70E740481C1C}">
                <a14:useLocalDpi xmlns:a14="http://schemas.microsoft.com/office/drawing/2010/main" val="0"/>
              </a:ext>
            </a:extLst>
          </a:blip>
          <a:srcRect/>
          <a:stretch>
            <a:fillRect/>
          </a:stretch>
        </p:blipFill>
        <p:spPr bwMode="auto">
          <a:xfrm>
            <a:off x="361908" y="5087279"/>
            <a:ext cx="426720" cy="99060"/>
          </a:xfrm>
          <a:prstGeom prst="rect">
            <a:avLst/>
          </a:prstGeom>
          <a:noFill/>
          <a:ln>
            <a:noFill/>
          </a:ln>
        </p:spPr>
      </p:pic>
      <p:pic>
        <p:nvPicPr>
          <p:cNvPr id="18" name="Picture 17"/>
          <p:cNvPicPr/>
          <p:nvPr/>
        </p:nvPicPr>
        <p:blipFill>
          <a:blip r:embed="rId6">
            <a:extLst>
              <a:ext uri="{28A0092B-C50C-407E-A947-70E740481C1C}">
                <a14:useLocalDpi xmlns:a14="http://schemas.microsoft.com/office/drawing/2010/main" val="0"/>
              </a:ext>
            </a:extLst>
          </a:blip>
          <a:srcRect/>
          <a:stretch>
            <a:fillRect/>
          </a:stretch>
        </p:blipFill>
        <p:spPr bwMode="auto">
          <a:xfrm>
            <a:off x="361908" y="4953000"/>
            <a:ext cx="426720" cy="99060"/>
          </a:xfrm>
          <a:prstGeom prst="rect">
            <a:avLst/>
          </a:prstGeom>
          <a:noFill/>
          <a:ln>
            <a:noFill/>
          </a:ln>
        </p:spPr>
      </p:pic>
      <p:pic>
        <p:nvPicPr>
          <p:cNvPr id="19" name="Picture 18"/>
          <p:cNvPicPr/>
          <p:nvPr/>
        </p:nvPicPr>
        <p:blipFill>
          <a:blip r:embed="rId6">
            <a:extLst>
              <a:ext uri="{28A0092B-C50C-407E-A947-70E740481C1C}">
                <a14:useLocalDpi xmlns:a14="http://schemas.microsoft.com/office/drawing/2010/main" val="0"/>
              </a:ext>
            </a:extLst>
          </a:blip>
          <a:srcRect/>
          <a:stretch>
            <a:fillRect/>
          </a:stretch>
        </p:blipFill>
        <p:spPr bwMode="auto">
          <a:xfrm>
            <a:off x="361908" y="5803318"/>
            <a:ext cx="426720" cy="99060"/>
          </a:xfrm>
          <a:prstGeom prst="rect">
            <a:avLst/>
          </a:prstGeom>
          <a:noFill/>
          <a:ln>
            <a:noFill/>
          </a:ln>
        </p:spPr>
      </p:pic>
      <p:pic>
        <p:nvPicPr>
          <p:cNvPr id="20" name="Picture 19"/>
          <p:cNvPicPr/>
          <p:nvPr/>
        </p:nvPicPr>
        <p:blipFill>
          <a:blip r:embed="rId6">
            <a:extLst>
              <a:ext uri="{28A0092B-C50C-407E-A947-70E740481C1C}">
                <a14:useLocalDpi xmlns:a14="http://schemas.microsoft.com/office/drawing/2010/main" val="0"/>
              </a:ext>
            </a:extLst>
          </a:blip>
          <a:srcRect/>
          <a:stretch>
            <a:fillRect/>
          </a:stretch>
        </p:blipFill>
        <p:spPr bwMode="auto">
          <a:xfrm>
            <a:off x="370176" y="5668168"/>
            <a:ext cx="426720" cy="99060"/>
          </a:xfrm>
          <a:prstGeom prst="rect">
            <a:avLst/>
          </a:prstGeom>
          <a:noFill/>
          <a:ln>
            <a:noFill/>
          </a:ln>
        </p:spPr>
      </p:pic>
      <p:pic>
        <p:nvPicPr>
          <p:cNvPr id="21" name="Picture 20"/>
          <p:cNvPicPr/>
          <p:nvPr/>
        </p:nvPicPr>
        <p:blipFill>
          <a:blip r:embed="rId6">
            <a:extLst>
              <a:ext uri="{28A0092B-C50C-407E-A947-70E740481C1C}">
                <a14:useLocalDpi xmlns:a14="http://schemas.microsoft.com/office/drawing/2010/main" val="0"/>
              </a:ext>
            </a:extLst>
          </a:blip>
          <a:srcRect/>
          <a:stretch>
            <a:fillRect/>
          </a:stretch>
        </p:blipFill>
        <p:spPr bwMode="auto">
          <a:xfrm>
            <a:off x="361908" y="5533019"/>
            <a:ext cx="426720" cy="99060"/>
          </a:xfrm>
          <a:prstGeom prst="rect">
            <a:avLst/>
          </a:prstGeom>
          <a:noFill/>
          <a:ln>
            <a:noFill/>
          </a:ln>
        </p:spPr>
      </p:pic>
      <p:pic>
        <p:nvPicPr>
          <p:cNvPr id="22" name="Picture 21"/>
          <p:cNvPicPr/>
          <p:nvPr/>
        </p:nvPicPr>
        <p:blipFill>
          <a:blip r:embed="rId6">
            <a:extLst>
              <a:ext uri="{28A0092B-C50C-407E-A947-70E740481C1C}">
                <a14:useLocalDpi xmlns:a14="http://schemas.microsoft.com/office/drawing/2010/main" val="0"/>
              </a:ext>
            </a:extLst>
          </a:blip>
          <a:srcRect/>
          <a:stretch>
            <a:fillRect/>
          </a:stretch>
        </p:blipFill>
        <p:spPr bwMode="auto">
          <a:xfrm>
            <a:off x="361908" y="6461118"/>
            <a:ext cx="426720" cy="99060"/>
          </a:xfrm>
          <a:prstGeom prst="rect">
            <a:avLst/>
          </a:prstGeom>
          <a:noFill/>
          <a:ln>
            <a:noFill/>
          </a:ln>
        </p:spPr>
      </p:pic>
      <p:pic>
        <p:nvPicPr>
          <p:cNvPr id="23" name="Picture 22"/>
          <p:cNvPicPr/>
          <p:nvPr/>
        </p:nvPicPr>
        <p:blipFill>
          <a:blip r:embed="rId6">
            <a:extLst>
              <a:ext uri="{28A0092B-C50C-407E-A947-70E740481C1C}">
                <a14:useLocalDpi xmlns:a14="http://schemas.microsoft.com/office/drawing/2010/main" val="0"/>
              </a:ext>
            </a:extLst>
          </a:blip>
          <a:srcRect/>
          <a:stretch>
            <a:fillRect/>
          </a:stretch>
        </p:blipFill>
        <p:spPr bwMode="auto">
          <a:xfrm>
            <a:off x="370176" y="6325968"/>
            <a:ext cx="426720" cy="99060"/>
          </a:xfrm>
          <a:prstGeom prst="rect">
            <a:avLst/>
          </a:prstGeom>
          <a:noFill/>
          <a:ln>
            <a:noFill/>
          </a:ln>
        </p:spPr>
      </p:pic>
      <p:pic>
        <p:nvPicPr>
          <p:cNvPr id="24" name="Picture 23"/>
          <p:cNvPicPr/>
          <p:nvPr/>
        </p:nvPicPr>
        <p:blipFill>
          <a:blip r:embed="rId6">
            <a:extLst>
              <a:ext uri="{28A0092B-C50C-407E-A947-70E740481C1C}">
                <a14:useLocalDpi xmlns:a14="http://schemas.microsoft.com/office/drawing/2010/main" val="0"/>
              </a:ext>
            </a:extLst>
          </a:blip>
          <a:srcRect/>
          <a:stretch>
            <a:fillRect/>
          </a:stretch>
        </p:blipFill>
        <p:spPr bwMode="auto">
          <a:xfrm>
            <a:off x="361908" y="6190819"/>
            <a:ext cx="426720" cy="99060"/>
          </a:xfrm>
          <a:prstGeom prst="rect">
            <a:avLst/>
          </a:prstGeom>
          <a:noFill/>
          <a:ln>
            <a:noFill/>
          </a:ln>
        </p:spPr>
      </p:pic>
      <p:pic>
        <p:nvPicPr>
          <p:cNvPr id="25" name="Picture 24"/>
          <p:cNvPicPr/>
          <p:nvPr/>
        </p:nvPicPr>
        <p:blipFill>
          <a:blip r:embed="rId6">
            <a:extLst>
              <a:ext uri="{28A0092B-C50C-407E-A947-70E740481C1C}">
                <a14:useLocalDpi xmlns:a14="http://schemas.microsoft.com/office/drawing/2010/main" val="0"/>
              </a:ext>
            </a:extLst>
          </a:blip>
          <a:srcRect/>
          <a:stretch>
            <a:fillRect/>
          </a:stretch>
        </p:blipFill>
        <p:spPr bwMode="auto">
          <a:xfrm>
            <a:off x="361908" y="6596267"/>
            <a:ext cx="426720" cy="99060"/>
          </a:xfrm>
          <a:prstGeom prst="rect">
            <a:avLst/>
          </a:prstGeom>
          <a:noFill/>
          <a:ln>
            <a:noFill/>
          </a:ln>
        </p:spPr>
      </p:pic>
      <p:sp>
        <p:nvSpPr>
          <p:cNvPr id="13" name="TextBox 12"/>
          <p:cNvSpPr txBox="1"/>
          <p:nvPr/>
        </p:nvSpPr>
        <p:spPr>
          <a:xfrm>
            <a:off x="8020865" y="168880"/>
            <a:ext cx="1062989" cy="646331"/>
          </a:xfrm>
          <a:prstGeom prst="rect">
            <a:avLst/>
          </a:prstGeom>
          <a:noFill/>
        </p:spPr>
        <p:txBody>
          <a:bodyPr wrap="square" rtlCol="0">
            <a:spAutoFit/>
          </a:bodyPr>
          <a:lstStyle/>
          <a:p>
            <a:r>
              <a:rPr lang="en-US" dirty="0" smtClean="0"/>
              <a:t>Page 1 of Report</a:t>
            </a:r>
            <a:endParaRPr lang="en-US" dirty="0"/>
          </a:p>
        </p:txBody>
      </p:sp>
      <p:sp>
        <p:nvSpPr>
          <p:cNvPr id="26" name="Left Arrow 25"/>
          <p:cNvSpPr/>
          <p:nvPr/>
        </p:nvSpPr>
        <p:spPr>
          <a:xfrm>
            <a:off x="5545739" y="4529409"/>
            <a:ext cx="304801" cy="81529"/>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Left Arrow 26"/>
          <p:cNvSpPr/>
          <p:nvPr/>
        </p:nvSpPr>
        <p:spPr>
          <a:xfrm rot="-5400000">
            <a:off x="5146164" y="1181088"/>
            <a:ext cx="304801" cy="81529"/>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35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5501" y="304800"/>
            <a:ext cx="8686800" cy="1143000"/>
          </a:xfrm>
        </p:spPr>
        <p:txBody>
          <a:bodyPr>
            <a:normAutofit fontScale="90000"/>
          </a:bodyPr>
          <a:lstStyle/>
          <a:p>
            <a:r>
              <a:rPr lang="en-US" altLang="en-US" dirty="0" smtClean="0">
                <a:solidFill>
                  <a:srgbClr val="0000CC"/>
                </a:solidFill>
              </a:rPr>
              <a:t>Georgia Milestones Assessment System</a:t>
            </a:r>
          </a:p>
        </p:txBody>
      </p:sp>
      <p:sp>
        <p:nvSpPr>
          <p:cNvPr id="3" name="Content Placeholder 2"/>
          <p:cNvSpPr>
            <a:spLocks noGrp="1"/>
          </p:cNvSpPr>
          <p:nvPr>
            <p:ph idx="1"/>
          </p:nvPr>
        </p:nvSpPr>
        <p:spPr>
          <a:xfrm>
            <a:off x="533400" y="1524000"/>
            <a:ext cx="8229600" cy="3931227"/>
          </a:xfrm>
        </p:spPr>
        <p:txBody>
          <a:bodyPr>
            <a:noAutofit/>
          </a:bodyPr>
          <a:lstStyle/>
          <a:p>
            <a:pPr>
              <a:buFontTx/>
              <a:buChar char="-"/>
            </a:pPr>
            <a:r>
              <a:rPr lang="en-US" sz="3000" dirty="0" smtClean="0"/>
              <a:t>It is a comprehensive assessment system that measures how well students have learned the knowledge and skills outlined in the state-adopted content standards in English/Language Arts, mathematics, science, and social studies in grades 3-8 and high school.</a:t>
            </a:r>
          </a:p>
          <a:p>
            <a:pPr>
              <a:buFontTx/>
              <a:buChar char="-"/>
            </a:pPr>
            <a:r>
              <a:rPr lang="en-US" sz="3000" dirty="0" smtClean="0"/>
              <a:t>It was developed to send a signal of college and career readiness. Students who achieve at the proficient level or higher have demonstrated that they are ready for their next endeavor.</a:t>
            </a:r>
          </a:p>
          <a:p>
            <a:pPr marL="0" indent="0">
              <a:buNone/>
            </a:pPr>
            <a:r>
              <a:rPr lang="en-US" sz="3000" dirty="0" smtClean="0"/>
              <a:t> </a:t>
            </a:r>
          </a:p>
        </p:txBody>
      </p:sp>
    </p:spTree>
    <p:extLst>
      <p:ext uri="{BB962C8B-B14F-4D97-AF65-F5344CB8AC3E}">
        <p14:creationId xmlns:p14="http://schemas.microsoft.com/office/powerpoint/2010/main" val="262749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24775" y="695021"/>
            <a:ext cx="8475289" cy="3431324"/>
            <a:chOff x="7074" y="342"/>
            <a:chExt cx="5960" cy="4094"/>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2" y="342"/>
              <a:ext cx="5702" cy="409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0" y="632"/>
              <a:ext cx="235" cy="3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3" y="1185"/>
              <a:ext cx="207" cy="3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66" y="1561"/>
              <a:ext cx="231" cy="30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74" y="2776"/>
              <a:ext cx="252" cy="301"/>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angle 7"/>
          <p:cNvSpPr/>
          <p:nvPr/>
        </p:nvSpPr>
        <p:spPr>
          <a:xfrm>
            <a:off x="0" y="3871398"/>
            <a:ext cx="9045390" cy="2976199"/>
          </a:xfrm>
          <a:prstGeom prst="rect">
            <a:avLst/>
          </a:prstGeom>
        </p:spPr>
        <p:txBody>
          <a:bodyPr wrap="square">
            <a:spAutoFit/>
          </a:bodyPr>
          <a:lstStyle/>
          <a:p>
            <a:pPr>
              <a:lnSpc>
                <a:spcPct val="115000"/>
              </a:lnSpc>
              <a:tabLst>
                <a:tab pos="228600" algn="l"/>
              </a:tabLst>
            </a:pPr>
            <a:r>
              <a:rPr lang="en-US" sz="3200" b="1" dirty="0" smtClean="0">
                <a:solidFill>
                  <a:srgbClr val="7030A0"/>
                </a:solidFill>
                <a:latin typeface="Calibri" panose="020F0502020204030204" pitchFamily="34" charset="0"/>
                <a:ea typeface="Calibri" panose="020F0502020204030204" pitchFamily="34" charset="0"/>
                <a:cs typeface="Calibri" panose="020F0502020204030204" pitchFamily="34" charset="0"/>
              </a:rPr>
              <a:t>4	</a:t>
            </a:r>
            <a:r>
              <a:rPr lang="en-US" sz="15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This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section g</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ves a </a:t>
            </a:r>
            <a:r>
              <a:rPr lang="en-US" sz="1500" b="1" dirty="0">
                <a:solidFill>
                  <a:srgbClr val="7030A0"/>
                </a:solidFill>
                <a:latin typeface="Calibri" panose="020F0502020204030204" pitchFamily="34" charset="0"/>
                <a:ea typeface="Calibri" panose="020F0502020204030204" pitchFamily="34" charset="0"/>
                <a:cs typeface="Calibri" panose="020F0502020204030204" pitchFamily="34" charset="0"/>
              </a:rPr>
              <a:t>summa</a:t>
            </a:r>
            <a:r>
              <a:rPr lang="en-US" sz="1500" b="1" spc="-10" dirty="0">
                <a:solidFill>
                  <a:srgbClr val="7030A0"/>
                </a:solidFill>
                <a:latin typeface="Calibri" panose="020F0502020204030204" pitchFamily="34" charset="0"/>
                <a:ea typeface="Calibri" panose="020F0502020204030204" pitchFamily="34" charset="0"/>
                <a:cs typeface="Calibri" panose="020F0502020204030204" pitchFamily="34" charset="0"/>
              </a:rPr>
              <a:t>r</a:t>
            </a:r>
            <a:r>
              <a:rPr lang="en-US" sz="1500" b="1" dirty="0">
                <a:solidFill>
                  <a:srgbClr val="7030A0"/>
                </a:solidFill>
                <a:latin typeface="Calibri" panose="020F0502020204030204" pitchFamily="34" charset="0"/>
                <a:ea typeface="Calibri" panose="020F0502020204030204" pitchFamily="34" charset="0"/>
                <a:cs typeface="Calibri" panose="020F0502020204030204" pitchFamily="34" charset="0"/>
              </a:rPr>
              <a:t>y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of</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your s</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ud</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nt’s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chievem</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nt in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L</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600" spc="5"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705"/>
              </a:lnSpc>
              <a:tabLst>
                <a:tab pos="228600" algn="l"/>
              </a:tabLst>
            </a:pPr>
            <a:r>
              <a:rPr lang="en-US" sz="3200" b="1" dirty="0">
                <a:solidFill>
                  <a:srgbClr val="BF9000"/>
                </a:solidFill>
                <a:latin typeface="Calibri" panose="020F0502020204030204" pitchFamily="34" charset="0"/>
                <a:ea typeface="Calibri" panose="020F0502020204030204" pitchFamily="34" charset="0"/>
                <a:cs typeface="Calibri" panose="020F0502020204030204" pitchFamily="34" charset="0"/>
              </a:rPr>
              <a:t>5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This section details your student’s</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perform</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nce</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he </a:t>
            </a:r>
            <a:r>
              <a:rPr lang="en-US" sz="1500" b="1" spc="-5" dirty="0">
                <a:solidFill>
                  <a:srgbClr val="BF9000"/>
                </a:solidFill>
                <a:latin typeface="Calibri" panose="020F0502020204030204" pitchFamily="34" charset="0"/>
                <a:ea typeface="Calibri" panose="020F0502020204030204" pitchFamily="34" charset="0"/>
                <a:cs typeface="Calibri" panose="020F0502020204030204" pitchFamily="34" charset="0"/>
              </a:rPr>
              <a:t>R</a:t>
            </a:r>
            <a:r>
              <a:rPr lang="en-US" sz="1500" b="1" dirty="0">
                <a:solidFill>
                  <a:srgbClr val="BF9000"/>
                </a:solidFill>
                <a:latin typeface="Calibri" panose="020F0502020204030204" pitchFamily="34" charset="0"/>
                <a:ea typeface="Calibri" panose="020F0502020204030204" pitchFamily="34" charset="0"/>
                <a:cs typeface="Calibri" panose="020F0502020204030204" pitchFamily="34" charset="0"/>
              </a:rPr>
              <a:t>e</a:t>
            </a:r>
            <a:r>
              <a:rPr lang="en-US" sz="1500" b="1" spc="-5" dirty="0">
                <a:solidFill>
                  <a:srgbClr val="BF9000"/>
                </a:solidFill>
                <a:latin typeface="Calibri" panose="020F0502020204030204" pitchFamily="34" charset="0"/>
                <a:ea typeface="Calibri" panose="020F0502020204030204" pitchFamily="34" charset="0"/>
                <a:cs typeface="Calibri" panose="020F0502020204030204" pitchFamily="34" charset="0"/>
              </a:rPr>
              <a:t>a</a:t>
            </a:r>
            <a:r>
              <a:rPr lang="en-US" sz="1500" b="1" spc="5" dirty="0">
                <a:solidFill>
                  <a:srgbClr val="BF9000"/>
                </a:solidFill>
                <a:latin typeface="Calibri" panose="020F0502020204030204" pitchFamily="34" charset="0"/>
                <a:ea typeface="Calibri" panose="020F0502020204030204" pitchFamily="34" charset="0"/>
                <a:cs typeface="Calibri" panose="020F0502020204030204" pitchFamily="34" charset="0"/>
              </a:rPr>
              <a:t>d</a:t>
            </a:r>
            <a:r>
              <a:rPr lang="en-US" sz="1500" b="1" dirty="0">
                <a:solidFill>
                  <a:srgbClr val="BF9000"/>
                </a:solidFill>
                <a:latin typeface="Calibri" panose="020F0502020204030204" pitchFamily="34" charset="0"/>
                <a:ea typeface="Calibri" panose="020F0502020204030204" pitchFamily="34" charset="0"/>
                <a:cs typeface="Calibri" panose="020F0502020204030204" pitchFamily="34" charset="0"/>
              </a:rPr>
              <a:t>i</a:t>
            </a:r>
            <a:r>
              <a:rPr lang="en-US" sz="1500" b="1" spc="5" dirty="0">
                <a:solidFill>
                  <a:srgbClr val="BF9000"/>
                </a:solidFill>
                <a:latin typeface="Calibri" panose="020F0502020204030204" pitchFamily="34" charset="0"/>
                <a:ea typeface="Calibri" panose="020F0502020204030204" pitchFamily="34" charset="0"/>
                <a:cs typeface="Calibri" panose="020F0502020204030204" pitchFamily="34" charset="0"/>
              </a:rPr>
              <a:t>n</a:t>
            </a:r>
            <a:r>
              <a:rPr lang="en-US" sz="1500" b="1" dirty="0">
                <a:solidFill>
                  <a:srgbClr val="BF9000"/>
                </a:solidFill>
                <a:latin typeface="Calibri" panose="020F0502020204030204" pitchFamily="34" charset="0"/>
                <a:ea typeface="Calibri" panose="020F0502020204030204" pitchFamily="34" charset="0"/>
                <a:cs typeface="Calibri" panose="020F0502020204030204" pitchFamily="34" charset="0"/>
              </a:rPr>
              <a:t>g</a:t>
            </a:r>
            <a:r>
              <a:rPr lang="en-US" sz="1500" b="1" spc="-5" dirty="0">
                <a:solidFill>
                  <a:srgbClr val="BF9000"/>
                </a:solidFill>
                <a:latin typeface="Calibri" panose="020F0502020204030204" pitchFamily="34" charset="0"/>
                <a:ea typeface="Calibri" panose="020F0502020204030204" pitchFamily="34" charset="0"/>
                <a:cs typeface="Calibri" panose="020F0502020204030204" pitchFamily="34" charset="0"/>
              </a:rPr>
              <a:t> </a:t>
            </a:r>
            <a:r>
              <a:rPr lang="en-US" sz="1500" b="1" dirty="0" smtClean="0">
                <a:solidFill>
                  <a:srgbClr val="BF9000"/>
                </a:solidFill>
                <a:latin typeface="Calibri" panose="020F0502020204030204" pitchFamily="34" charset="0"/>
                <a:ea typeface="Calibri" panose="020F0502020204030204" pitchFamily="34" charset="0"/>
                <a:cs typeface="Calibri" panose="020F0502020204030204" pitchFamily="34" charset="0"/>
              </a:rPr>
              <a:t>and</a:t>
            </a:r>
            <a:r>
              <a:rPr lang="en-US" sz="1500" dirty="0" smtClean="0">
                <a:latin typeface="Calibri" panose="020F0502020204030204" pitchFamily="34" charset="0"/>
                <a:ea typeface="Calibri" panose="020F0502020204030204" pitchFamily="34" charset="0"/>
                <a:cs typeface="Times New Roman" panose="02020603050405020304" pitchFamily="18" charset="0"/>
              </a:rPr>
              <a:t> </a:t>
            </a:r>
            <a:r>
              <a:rPr lang="en-US" sz="1500" b="1" dirty="0" smtClean="0">
                <a:solidFill>
                  <a:srgbClr val="BF9000"/>
                </a:solidFill>
                <a:latin typeface="Calibri" panose="020F0502020204030204" pitchFamily="34" charset="0"/>
                <a:ea typeface="Calibri" panose="020F0502020204030204" pitchFamily="34" charset="0"/>
                <a:cs typeface="Calibri" panose="020F0502020204030204" pitchFamily="34" charset="0"/>
              </a:rPr>
              <a:t>Voca</a:t>
            </a:r>
            <a:r>
              <a:rPr lang="en-US" sz="1500" b="1" spc="-5" dirty="0" smtClean="0">
                <a:solidFill>
                  <a:srgbClr val="BF9000"/>
                </a:solidFill>
                <a:latin typeface="Calibri" panose="020F0502020204030204" pitchFamily="34" charset="0"/>
                <a:ea typeface="Calibri" panose="020F0502020204030204" pitchFamily="34" charset="0"/>
                <a:cs typeface="Calibri" panose="020F0502020204030204" pitchFamily="34" charset="0"/>
              </a:rPr>
              <a:t>b</a:t>
            </a:r>
            <a:r>
              <a:rPr lang="en-US" sz="1500" b="1" spc="5" dirty="0" smtClean="0">
                <a:solidFill>
                  <a:srgbClr val="BF9000"/>
                </a:solidFill>
                <a:latin typeface="Calibri" panose="020F0502020204030204" pitchFamily="34" charset="0"/>
                <a:ea typeface="Calibri" panose="020F0502020204030204" pitchFamily="34" charset="0"/>
                <a:cs typeface="Calibri" panose="020F0502020204030204" pitchFamily="34" charset="0"/>
              </a:rPr>
              <a:t>u</a:t>
            </a:r>
            <a:r>
              <a:rPr lang="en-US" sz="1500" b="1" dirty="0" smtClean="0">
                <a:solidFill>
                  <a:srgbClr val="BF9000"/>
                </a:solidFill>
                <a:latin typeface="Calibri" panose="020F0502020204030204" pitchFamily="34" charset="0"/>
                <a:ea typeface="Calibri" panose="020F0502020204030204" pitchFamily="34" charset="0"/>
                <a:cs typeface="Calibri" panose="020F0502020204030204" pitchFamily="34" charset="0"/>
              </a:rPr>
              <a:t>lary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rtions of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he t</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st</a:t>
            </a:r>
            <a:r>
              <a:rPr lang="en-US" sz="15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IMPORTANT: In grades 3, 5, and 8, this result is used to determine promotion/retention status in reading. “Below Grade Level” signals that the promotion requirement has not been met.</a:t>
            </a:r>
            <a:endPar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228600" marR="6350" indent="-228600">
              <a:lnSpc>
                <a:spcPct val="115000"/>
              </a:lnSpc>
              <a:spcBef>
                <a:spcPts val="0"/>
              </a:spcBef>
              <a:spcAft>
                <a:spcPts val="0"/>
              </a:spcAft>
              <a:tabLst>
                <a:tab pos="228600" algn="l"/>
              </a:tabLst>
            </a:pPr>
            <a:r>
              <a:rPr lang="en-US" sz="3200" b="1" dirty="0">
                <a:solidFill>
                  <a:srgbClr val="659AFF"/>
                </a:solidFill>
                <a:latin typeface="Calibri" panose="020F0502020204030204" pitchFamily="34" charset="0"/>
                <a:ea typeface="Calibri" panose="020F0502020204030204" pitchFamily="34" charset="0"/>
                <a:cs typeface="Calibri" panose="020F0502020204030204" pitchFamily="34" charset="0"/>
              </a:rPr>
              <a:t>6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This section details your student’s</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perform</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nce</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he </a:t>
            </a:r>
            <a:r>
              <a:rPr lang="en-US" sz="1500" b="1" dirty="0">
                <a:solidFill>
                  <a:srgbClr val="659AFF"/>
                </a:solidFill>
                <a:latin typeface="Calibri" panose="020F0502020204030204" pitchFamily="34" charset="0"/>
                <a:ea typeface="Calibri" panose="020F0502020204030204" pitchFamily="34" charset="0"/>
                <a:cs typeface="Calibri" panose="020F0502020204030204" pitchFamily="34" charset="0"/>
              </a:rPr>
              <a:t>Writing </a:t>
            </a:r>
            <a:r>
              <a:rPr lang="en-US" sz="1500" b="1" spc="-5" dirty="0">
                <a:solidFill>
                  <a:srgbClr val="659AFF"/>
                </a:solidFill>
                <a:latin typeface="Calibri" panose="020F0502020204030204" pitchFamily="34" charset="0"/>
                <a:ea typeface="Calibri" panose="020F0502020204030204" pitchFamily="34" charset="0"/>
                <a:cs typeface="Calibri" panose="020F0502020204030204" pitchFamily="34" charset="0"/>
              </a:rPr>
              <a:t>and </a:t>
            </a:r>
            <a:r>
              <a:rPr lang="en-US" sz="1500" b="1" dirty="0">
                <a:solidFill>
                  <a:srgbClr val="659AFF"/>
                </a:solidFill>
                <a:latin typeface="Calibri" panose="020F0502020204030204" pitchFamily="34" charset="0"/>
                <a:ea typeface="Calibri" panose="020F0502020204030204" pitchFamily="34" charset="0"/>
                <a:cs typeface="Calibri" panose="020F0502020204030204" pitchFamily="34" charset="0"/>
              </a:rPr>
              <a:t>Language</a:t>
            </a:r>
            <a:r>
              <a:rPr lang="en-US" sz="1500" b="1" spc="-5" dirty="0">
                <a:solidFill>
                  <a:srgbClr val="659AFF"/>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port</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ons of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he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tes</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 This section shows how many</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points a stud</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nt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ar</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ed</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out of</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a to</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al for the</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diffe</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ent</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comp</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ne</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ts assessed</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in</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the</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essay.</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228600" marR="304165" indent="-228600">
              <a:lnSpc>
                <a:spcPct val="115000"/>
              </a:lnSpc>
              <a:spcBef>
                <a:spcPts val="0"/>
              </a:spcBef>
              <a:spcAft>
                <a:spcPts val="0"/>
              </a:spcAft>
              <a:tabLst>
                <a:tab pos="228600" algn="l"/>
              </a:tabLst>
            </a:pPr>
            <a:r>
              <a:rPr lang="en-US" sz="3200" b="1" dirty="0">
                <a:solidFill>
                  <a:srgbClr val="FF33CC"/>
                </a:solidFill>
                <a:latin typeface="Calibri" panose="020F0502020204030204" pitchFamily="34" charset="0"/>
                <a:ea typeface="Calibri" panose="020F0502020204030204" pitchFamily="34" charset="0"/>
                <a:cs typeface="Calibri" panose="020F0502020204030204" pitchFamily="34" charset="0"/>
              </a:rPr>
              <a:t>7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The </a:t>
            </a:r>
            <a:r>
              <a:rPr lang="en-US" sz="1500" b="1" dirty="0">
                <a:solidFill>
                  <a:srgbClr val="FF33CC"/>
                </a:solidFill>
                <a:latin typeface="Calibri" panose="020F0502020204030204" pitchFamily="34" charset="0"/>
                <a:ea typeface="Calibri" panose="020F0502020204030204" pitchFamily="34" charset="0"/>
                <a:cs typeface="Calibri" panose="020F0502020204030204" pitchFamily="34" charset="0"/>
              </a:rPr>
              <a:t>Comparison</a:t>
            </a:r>
            <a:r>
              <a:rPr lang="en-US" sz="1500" b="1" spc="-5" dirty="0">
                <a:solidFill>
                  <a:srgbClr val="FF33CC"/>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cha</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sho</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w</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s scale score</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ranges for</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each achievement</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level and how</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your student’s </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core compares</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to averages for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th</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e schoo</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l</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he </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chool</a:t>
            </a:r>
            <a:r>
              <a:rPr lang="en-US" sz="1500"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district,</a:t>
            </a:r>
            <a:r>
              <a:rPr lang="en-US" sz="1500" spc="-1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500" dirty="0">
                <a:solidFill>
                  <a:srgbClr val="000000"/>
                </a:solidFill>
                <a:latin typeface="Calibri" panose="020F0502020204030204" pitchFamily="34" charset="0"/>
                <a:ea typeface="Calibri" panose="020F0502020204030204" pitchFamily="34" charset="0"/>
                <a:cs typeface="Calibri" panose="020F0502020204030204" pitchFamily="34" charset="0"/>
              </a:rPr>
              <a:t>and the state.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8081011" y="58317"/>
            <a:ext cx="1062989" cy="646331"/>
          </a:xfrm>
          <a:prstGeom prst="rect">
            <a:avLst/>
          </a:prstGeom>
          <a:noFill/>
        </p:spPr>
        <p:txBody>
          <a:bodyPr wrap="square" rtlCol="0">
            <a:spAutoFit/>
          </a:bodyPr>
          <a:lstStyle/>
          <a:p>
            <a:r>
              <a:rPr lang="en-US" dirty="0" smtClean="0"/>
              <a:t>Page 3 of Report</a:t>
            </a:r>
            <a:endParaRPr lang="en-US" dirty="0"/>
          </a:p>
        </p:txBody>
      </p:sp>
      <p:sp>
        <p:nvSpPr>
          <p:cNvPr id="11" name="Rectangle 10"/>
          <p:cNvSpPr/>
          <p:nvPr/>
        </p:nvSpPr>
        <p:spPr>
          <a:xfrm>
            <a:off x="124775" y="115937"/>
            <a:ext cx="7973342" cy="369332"/>
          </a:xfrm>
          <a:prstGeom prst="rect">
            <a:avLst/>
          </a:prstGeom>
        </p:spPr>
        <p:txBody>
          <a:bodyPr wrap="square">
            <a:spAutoFit/>
          </a:bodyPr>
          <a:lstStyle/>
          <a:p>
            <a:r>
              <a:rPr lang="en-US" b="1" dirty="0">
                <a:latin typeface="Rockwell" panose="02060603020205020403" pitchFamily="18" charset="0"/>
                <a:ea typeface="Rockwell" panose="02060603020205020403" pitchFamily="18" charset="0"/>
                <a:cs typeface="Rockwell" panose="02060603020205020403" pitchFamily="18" charset="0"/>
              </a:rPr>
              <a:t>How</a:t>
            </a:r>
            <a:r>
              <a:rPr lang="en-US" b="1" spc="-3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do</a:t>
            </a:r>
            <a:r>
              <a:rPr lang="en-US" b="1" spc="-1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I</a:t>
            </a:r>
            <a:r>
              <a:rPr lang="en-US" b="1" spc="-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read</a:t>
            </a:r>
            <a:r>
              <a:rPr lang="en-US" b="1" spc="-3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my</a:t>
            </a:r>
            <a:r>
              <a:rPr lang="en-US" b="1" spc="-2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student’s</a:t>
            </a:r>
            <a:r>
              <a:rPr lang="en-US" b="1" spc="-65" dirty="0">
                <a:latin typeface="Rockwell" panose="02060603020205020403" pitchFamily="18" charset="0"/>
                <a:ea typeface="Rockwell" panose="02060603020205020403" pitchFamily="18" charset="0"/>
                <a:cs typeface="Rockwell" panose="02060603020205020403" pitchFamily="18" charset="0"/>
              </a:rPr>
              <a:t> </a:t>
            </a:r>
            <a:r>
              <a:rPr lang="en-US" b="1" dirty="0" smtClean="0">
                <a:latin typeface="Rockwell" panose="02060603020205020403" pitchFamily="18" charset="0"/>
                <a:ea typeface="Rockwell" panose="02060603020205020403" pitchFamily="18" charset="0"/>
                <a:cs typeface="Rockwell" panose="02060603020205020403" pitchFamily="18" charset="0"/>
              </a:rPr>
              <a:t>English/Language Arts (ELA) results?</a:t>
            </a:r>
            <a:endParaRPr lang="en-US" dirty="0"/>
          </a:p>
        </p:txBody>
      </p:sp>
      <p:sp>
        <p:nvSpPr>
          <p:cNvPr id="13" name="Left Arrow 12"/>
          <p:cNvSpPr/>
          <p:nvPr/>
        </p:nvSpPr>
        <p:spPr>
          <a:xfrm>
            <a:off x="7946641" y="1446598"/>
            <a:ext cx="892069" cy="16305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391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373073" y="1066800"/>
            <a:ext cx="7620000" cy="2514600"/>
            <a:chOff x="7074" y="325"/>
            <a:chExt cx="5960" cy="138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0" y="325"/>
              <a:ext cx="5734" cy="13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4" y="330"/>
              <a:ext cx="232" cy="302"/>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4"/>
          <p:cNvSpPr/>
          <p:nvPr/>
        </p:nvSpPr>
        <p:spPr>
          <a:xfrm>
            <a:off x="381000" y="3639040"/>
            <a:ext cx="8095213" cy="3207032"/>
          </a:xfrm>
          <a:prstGeom prst="rect">
            <a:avLst/>
          </a:prstGeom>
        </p:spPr>
        <p:txBody>
          <a:bodyPr wrap="square">
            <a:spAutoFit/>
          </a:bodyPr>
          <a:lstStyle/>
          <a:p>
            <a:pPr marL="228600" marR="0" indent="-228600">
              <a:lnSpc>
                <a:spcPct val="115000"/>
              </a:lnSpc>
              <a:spcBef>
                <a:spcPts val="0"/>
              </a:spcBef>
              <a:spcAft>
                <a:spcPts val="0"/>
              </a:spcAft>
              <a:tabLst>
                <a:tab pos="228600" algn="l"/>
              </a:tabLst>
            </a:pPr>
            <a:r>
              <a:rPr lang="en-US" sz="3200" b="1" dirty="0">
                <a:solidFill>
                  <a:srgbClr val="CC00FF"/>
                </a:solidFill>
                <a:latin typeface="Calibri" panose="020F0502020204030204" pitchFamily="34" charset="0"/>
                <a:ea typeface="Calibri" panose="020F0502020204030204" pitchFamily="34" charset="0"/>
                <a:cs typeface="Calibri" panose="020F0502020204030204" pitchFamily="34" charset="0"/>
              </a:rPr>
              <a:t>8	</a:t>
            </a:r>
            <a:r>
              <a:rPr lang="en-US" b="1" dirty="0">
                <a:solidFill>
                  <a:srgbClr val="CC00FF"/>
                </a:solidFill>
                <a:latin typeface="Calibri" panose="020F0502020204030204" pitchFamily="34" charset="0"/>
                <a:ea typeface="Calibri" panose="020F0502020204030204" pitchFamily="34" charset="0"/>
                <a:cs typeface="Calibri" panose="020F0502020204030204" pitchFamily="34" charset="0"/>
              </a:rPr>
              <a:t>Lexile</a:t>
            </a:r>
            <a:r>
              <a:rPr lang="en-US" b="1" spc="-5" dirty="0">
                <a:solidFill>
                  <a:srgbClr val="CC00FF"/>
                </a:solidFill>
                <a:latin typeface="Calibri" panose="020F0502020204030204" pitchFamily="34" charset="0"/>
                <a:ea typeface="Calibri" panose="020F0502020204030204" pitchFamily="34" charset="0"/>
                <a:cs typeface="Calibri" panose="020F0502020204030204" pitchFamily="34" charset="0"/>
              </a:rPr>
              <a:t> </a:t>
            </a:r>
            <a:r>
              <a:rPr lang="en-US" b="1" dirty="0">
                <a:solidFill>
                  <a:srgbClr val="CC00FF"/>
                </a:solidFill>
                <a:latin typeface="Calibri" panose="020F0502020204030204" pitchFamily="34" charset="0"/>
                <a:ea typeface="Calibri" panose="020F0502020204030204" pitchFamily="34" charset="0"/>
                <a:cs typeface="Calibri" panose="020F0502020204030204" pitchFamily="34" charset="0"/>
              </a:rPr>
              <a:t>inform</a:t>
            </a:r>
            <a:r>
              <a:rPr lang="en-US" b="1" spc="-10" dirty="0">
                <a:solidFill>
                  <a:srgbClr val="CC00FF"/>
                </a:solidFill>
                <a:latin typeface="Calibri" panose="020F0502020204030204" pitchFamily="34" charset="0"/>
                <a:ea typeface="Calibri" panose="020F0502020204030204" pitchFamily="34" charset="0"/>
                <a:cs typeface="Calibri" panose="020F0502020204030204" pitchFamily="34" charset="0"/>
              </a:rPr>
              <a:t>a</a:t>
            </a:r>
            <a:r>
              <a:rPr lang="en-US" b="1" dirty="0">
                <a:solidFill>
                  <a:srgbClr val="CC00FF"/>
                </a:solidFill>
                <a:latin typeface="Calibri" panose="020F0502020204030204" pitchFamily="34" charset="0"/>
                <a:ea typeface="Calibri" panose="020F0502020204030204" pitchFamily="34" charset="0"/>
                <a:cs typeface="Calibri" panose="020F0502020204030204" pitchFamily="34" charset="0"/>
              </a:rPr>
              <a:t>tion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measures</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 stud</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nt’s</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reading ability. </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The Lexile measure indicates that the student has the ability to read books at this level with 75% reading comprehension. Many books have a Lexile measure, allowing you to use this score to identify books that are at an appropriate reading level for your student as well as to provide some challenge to improve their reading skills. P</a:t>
            </a:r>
            <a:r>
              <a:rPr lang="en-US" spc="-1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ease</a:t>
            </a:r>
            <a:r>
              <a:rPr lang="en-US" spc="5"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note that</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hen</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looking</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for</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suggested</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titles based on</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 Lexile score, y</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o</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u should</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actor</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in</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 s</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ud</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nt’s</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g</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e </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nd</a:t>
            </a:r>
            <a:r>
              <a:rPr lang="en-US" spc="5"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nterests. Your </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student’s</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smtClean="0">
                <a:latin typeface="Calibri" panose="020F0502020204030204" pitchFamily="34" charset="0"/>
                <a:ea typeface="Calibri" panose="020F0502020204030204" pitchFamily="34" charset="0"/>
                <a:cs typeface="Calibri" panose="020F0502020204030204" pitchFamily="34" charset="0"/>
              </a:rPr>
              <a:t>teacher</a:t>
            </a:r>
            <a:r>
              <a:rPr lang="en-US" spc="-5" dirty="0" smtClean="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c</a:t>
            </a:r>
            <a:r>
              <a:rPr lang="en-US" spc="-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n</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provide additi</a:t>
            </a:r>
            <a:r>
              <a:rPr lang="en-US" spc="-10" dirty="0">
                <a:latin typeface="Calibri" panose="020F0502020204030204" pitchFamily="34" charset="0"/>
                <a:ea typeface="Calibri" panose="020F0502020204030204" pitchFamily="34" charset="0"/>
                <a:cs typeface="Calibri" panose="020F0502020204030204" pitchFamily="34" charset="0"/>
              </a:rPr>
              <a:t>o</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al </a:t>
            </a:r>
            <a:r>
              <a:rPr lang="en-US" dirty="0" smtClean="0">
                <a:latin typeface="Calibri" panose="020F0502020204030204" pitchFamily="34" charset="0"/>
                <a:ea typeface="Calibri" panose="020F0502020204030204" pitchFamily="34" charset="0"/>
                <a:cs typeface="Calibri" panose="020F0502020204030204" pitchFamily="34" charset="0"/>
              </a:rPr>
              <a:t>age‐</a:t>
            </a:r>
            <a:r>
              <a:rPr lang="en-US" spc="-5" dirty="0" smtClean="0">
                <a:latin typeface="Calibri" panose="020F0502020204030204" pitchFamily="34" charset="0"/>
                <a:ea typeface="Calibri" panose="020F0502020204030204" pitchFamily="34" charset="0"/>
                <a:cs typeface="Calibri" panose="020F0502020204030204" pitchFamily="34" charset="0"/>
              </a:rPr>
              <a:t>a</a:t>
            </a:r>
            <a:r>
              <a:rPr lang="en-US" dirty="0" smtClean="0">
                <a:latin typeface="Calibri" panose="020F0502020204030204" pitchFamily="34" charset="0"/>
                <a:ea typeface="Calibri" panose="020F0502020204030204" pitchFamily="34" charset="0"/>
                <a:cs typeface="Calibri" panose="020F0502020204030204" pitchFamily="34" charset="0"/>
              </a:rPr>
              <a:t>ppr</a:t>
            </a:r>
            <a:r>
              <a:rPr lang="en-US" spc="-5" dirty="0" smtClean="0">
                <a:latin typeface="Calibri" panose="020F0502020204030204" pitchFamily="34" charset="0"/>
                <a:ea typeface="Calibri" panose="020F0502020204030204" pitchFamily="34" charset="0"/>
                <a:cs typeface="Calibri" panose="020F0502020204030204" pitchFamily="34" charset="0"/>
              </a:rPr>
              <a:t>o</a:t>
            </a:r>
            <a:r>
              <a:rPr lang="en-US" dirty="0" smtClean="0">
                <a:latin typeface="Calibri" panose="020F0502020204030204" pitchFamily="34" charset="0"/>
                <a:ea typeface="Calibri" panose="020F0502020204030204" pitchFamily="34" charset="0"/>
                <a:cs typeface="Calibri" panose="020F0502020204030204" pitchFamily="34" charset="0"/>
              </a:rPr>
              <a:t>priate </a:t>
            </a:r>
            <a:r>
              <a:rPr lang="en-US" dirty="0">
                <a:latin typeface="Calibri" panose="020F0502020204030204" pitchFamily="34" charset="0"/>
                <a:ea typeface="Calibri" panose="020F0502020204030204" pitchFamily="34" charset="0"/>
                <a:cs typeface="Calibri" panose="020F0502020204030204" pitchFamily="34" charset="0"/>
              </a:rPr>
              <a:t>suggestions </a:t>
            </a:r>
            <a:r>
              <a:rPr lang="en-US" dirty="0" smtClean="0">
                <a:latin typeface="Calibri" panose="020F0502020204030204" pitchFamily="34" charset="0"/>
                <a:ea typeface="Calibri" panose="020F0502020204030204" pitchFamily="34" charset="0"/>
                <a:cs typeface="Calibri" panose="020F0502020204030204" pitchFamily="34" charset="0"/>
              </a:rPr>
              <a:t>to match and to stretch your student as a reader.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762000" y="191440"/>
            <a:ext cx="7973342" cy="646331"/>
          </a:xfrm>
          <a:prstGeom prst="rect">
            <a:avLst/>
          </a:prstGeom>
        </p:spPr>
        <p:txBody>
          <a:bodyPr wrap="square">
            <a:spAutoFit/>
          </a:bodyPr>
          <a:lstStyle/>
          <a:p>
            <a:r>
              <a:rPr lang="en-US" b="1" dirty="0">
                <a:latin typeface="Rockwell" panose="02060603020205020403" pitchFamily="18" charset="0"/>
                <a:ea typeface="Rockwell" panose="02060603020205020403" pitchFamily="18" charset="0"/>
                <a:cs typeface="Rockwell" panose="02060603020205020403" pitchFamily="18" charset="0"/>
              </a:rPr>
              <a:t>How</a:t>
            </a:r>
            <a:r>
              <a:rPr lang="en-US" b="1" spc="-3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do</a:t>
            </a:r>
            <a:r>
              <a:rPr lang="en-US" b="1" spc="-1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I</a:t>
            </a:r>
            <a:r>
              <a:rPr lang="en-US" b="1" spc="-5" dirty="0">
                <a:latin typeface="Rockwell" panose="02060603020205020403" pitchFamily="18" charset="0"/>
                <a:ea typeface="Rockwell" panose="02060603020205020403" pitchFamily="18" charset="0"/>
                <a:cs typeface="Rockwell" panose="02060603020205020403" pitchFamily="18" charset="0"/>
              </a:rPr>
              <a:t> </a:t>
            </a:r>
            <a:r>
              <a:rPr lang="en-US" b="1" dirty="0" smtClean="0">
                <a:latin typeface="Rockwell" panose="02060603020205020403" pitchFamily="18" charset="0"/>
                <a:ea typeface="Rockwell" panose="02060603020205020403" pitchFamily="18" charset="0"/>
                <a:cs typeface="Rockwell" panose="02060603020205020403" pitchFamily="18" charset="0"/>
              </a:rPr>
              <a:t>find appropriate grade level reading material for my student?</a:t>
            </a:r>
            <a:endParaRPr lang="en-US" dirty="0"/>
          </a:p>
        </p:txBody>
      </p:sp>
      <p:sp>
        <p:nvSpPr>
          <p:cNvPr id="7" name="TextBox 6"/>
          <p:cNvSpPr txBox="1"/>
          <p:nvPr/>
        </p:nvSpPr>
        <p:spPr>
          <a:xfrm>
            <a:off x="8081011" y="58317"/>
            <a:ext cx="1062989" cy="646331"/>
          </a:xfrm>
          <a:prstGeom prst="rect">
            <a:avLst/>
          </a:prstGeom>
          <a:noFill/>
        </p:spPr>
        <p:txBody>
          <a:bodyPr wrap="square" rtlCol="0">
            <a:spAutoFit/>
          </a:bodyPr>
          <a:lstStyle/>
          <a:p>
            <a:r>
              <a:rPr lang="en-US" dirty="0" smtClean="0"/>
              <a:t>Page 3 of Report</a:t>
            </a:r>
            <a:endParaRPr lang="en-US" dirty="0"/>
          </a:p>
        </p:txBody>
      </p:sp>
    </p:spTree>
    <p:extLst>
      <p:ext uri="{BB962C8B-B14F-4D97-AF65-F5344CB8AC3E}">
        <p14:creationId xmlns:p14="http://schemas.microsoft.com/office/powerpoint/2010/main" val="2924380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742" y="218985"/>
            <a:ext cx="7315200" cy="369332"/>
          </a:xfrm>
          <a:prstGeom prst="rect">
            <a:avLst/>
          </a:prstGeom>
        </p:spPr>
        <p:txBody>
          <a:bodyPr wrap="square">
            <a:spAutoFit/>
          </a:bodyPr>
          <a:lstStyle/>
          <a:p>
            <a:r>
              <a:rPr lang="en-US" b="1" dirty="0">
                <a:latin typeface="Rockwell" panose="02060603020205020403" pitchFamily="18" charset="0"/>
                <a:ea typeface="Rockwell" panose="02060603020205020403" pitchFamily="18" charset="0"/>
                <a:cs typeface="Rockwell" panose="02060603020205020403" pitchFamily="18" charset="0"/>
              </a:rPr>
              <a:t>How</a:t>
            </a:r>
            <a:r>
              <a:rPr lang="en-US" b="1" spc="-3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do</a:t>
            </a:r>
            <a:r>
              <a:rPr lang="en-US" b="1" spc="-1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I</a:t>
            </a:r>
            <a:r>
              <a:rPr lang="en-US" b="1" spc="-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read</a:t>
            </a:r>
            <a:r>
              <a:rPr lang="en-US" b="1" spc="-3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my</a:t>
            </a:r>
            <a:r>
              <a:rPr lang="en-US" b="1" spc="-2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student’s</a:t>
            </a:r>
            <a:r>
              <a:rPr lang="en-US" b="1" spc="-6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results</a:t>
            </a:r>
            <a:r>
              <a:rPr lang="en-US" b="1" spc="-4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in</a:t>
            </a:r>
            <a:r>
              <a:rPr lang="en-US" b="1" spc="-1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other subject</a:t>
            </a:r>
            <a:r>
              <a:rPr lang="en-US" b="1" spc="-4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areas?</a:t>
            </a:r>
            <a:endParaRPr lang="en-US" dirty="0"/>
          </a:p>
        </p:txBody>
      </p:sp>
      <p:grpSp>
        <p:nvGrpSpPr>
          <p:cNvPr id="3" name="Group 2"/>
          <p:cNvGrpSpPr>
            <a:grpSpLocks/>
          </p:cNvGrpSpPr>
          <p:nvPr/>
        </p:nvGrpSpPr>
        <p:grpSpPr bwMode="auto">
          <a:xfrm>
            <a:off x="334347" y="618045"/>
            <a:ext cx="8534400" cy="2847460"/>
            <a:chOff x="13752" y="-2967"/>
            <a:chExt cx="5951" cy="2888"/>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2" y="-2967"/>
              <a:ext cx="5906" cy="28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52" y="-2602"/>
              <a:ext cx="234" cy="3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84" y="-2602"/>
              <a:ext cx="418" cy="30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27" y="-2602"/>
              <a:ext cx="376" cy="302"/>
            </a:xfrm>
            <a:prstGeom prst="rect">
              <a:avLst/>
            </a:prstGeom>
            <a:noFill/>
            <a:extLst>
              <a:ext uri="{909E8E84-426E-40DD-AFC4-6F175D3DCCD1}">
                <a14:hiddenFill xmlns:a14="http://schemas.microsoft.com/office/drawing/2010/main">
                  <a:solidFill>
                    <a:srgbClr val="FFFFFF"/>
                  </a:solidFill>
                </a14:hiddenFill>
              </a:ext>
            </a:extLst>
          </p:spPr>
        </p:pic>
      </p:grpSp>
      <p:pic>
        <p:nvPicPr>
          <p:cNvPr id="3082"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054" y="5446378"/>
            <a:ext cx="142875" cy="13652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797" y="5810327"/>
            <a:ext cx="144463" cy="14446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4797" y="6183355"/>
            <a:ext cx="144463" cy="152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1"/>
          <p:cNvSpPr>
            <a:spLocks noChangeArrowheads="1"/>
          </p:cNvSpPr>
          <p:nvPr/>
        </p:nvSpPr>
        <p:spPr bwMode="auto">
          <a:xfrm>
            <a:off x="254261" y="3550939"/>
            <a:ext cx="8534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1600" b="1" i="0" u="none" strike="noStrike" cap="none" normalizeH="0" baseline="0" dirty="0" smtClean="0">
                <a:ln>
                  <a:noFill/>
                </a:ln>
                <a:solidFill>
                  <a:srgbClr val="009AFF"/>
                </a:solidFill>
                <a:effectLst/>
                <a:latin typeface="Calibri" panose="020F0502020204030204" pitchFamily="34" charset="0"/>
                <a:ea typeface="Calibri" panose="020F0502020204030204" pitchFamily="34" charset="0"/>
                <a:cs typeface="Calibri" panose="020F0502020204030204" pitchFamily="34" charset="0"/>
              </a:rPr>
              <a:t>9	</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This section gives a </a:t>
            </a:r>
            <a:r>
              <a:rPr kumimoji="0" lang="en-US" altLang="en-US" sz="1600" b="1" i="0" u="none" strike="noStrike" cap="none" normalizeH="0" baseline="0" dirty="0" smtClean="0">
                <a:ln>
                  <a:noFill/>
                </a:ln>
                <a:solidFill>
                  <a:srgbClr val="009AFF"/>
                </a:solidFill>
                <a:effectLst/>
                <a:latin typeface="Calibri" panose="020F0502020204030204" pitchFamily="34" charset="0"/>
                <a:ea typeface="Calibri" panose="020F0502020204030204" pitchFamily="34" charset="0"/>
                <a:cs typeface="Calibri" panose="020F0502020204030204" pitchFamily="34" charset="0"/>
              </a:rPr>
              <a:t>summary </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of your student’s achievement in the subject tested. In this example, it is a summary of Mathematics for a 3rd grader. The Science and Social</a:t>
            </a:r>
            <a:r>
              <a:rPr kumimoji="0" lang="en-US" altLang="en-US" sz="1600" b="0" i="0" u="none" strike="noStrike" cap="none" normalizeH="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alt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kumimoji="0" lang="en-US" altLang="en-US" sz="1600" b="0" i="0" u="none" strike="noStrike" cap="none" normalizeH="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tudies pages are similar.</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1600" b="1" i="0" u="none" strike="noStrike" cap="none" normalizeH="0" baseline="0" dirty="0" smtClean="0">
                <a:ln>
                  <a:noFill/>
                </a:ln>
                <a:solidFill>
                  <a:srgbClr val="A8D08E"/>
                </a:solidFill>
                <a:effectLst/>
                <a:latin typeface="Calibri" panose="020F0502020204030204" pitchFamily="34" charset="0"/>
                <a:ea typeface="Calibri" panose="020F0502020204030204" pitchFamily="34" charset="0"/>
                <a:cs typeface="Calibri" panose="020F0502020204030204" pitchFamily="34" charset="0"/>
              </a:rPr>
              <a:t>10 </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kumimoji="0" lang="en-US" altLang="en-US" sz="1600" b="1" i="0" u="none" strike="noStrike" cap="none" normalizeH="0" baseline="0" dirty="0" smtClean="0">
                <a:ln>
                  <a:noFill/>
                </a:ln>
                <a:solidFill>
                  <a:srgbClr val="A8D08E"/>
                </a:solidFill>
                <a:effectLst/>
                <a:latin typeface="Calibri" panose="020F0502020204030204" pitchFamily="34" charset="0"/>
                <a:ea typeface="Calibri" panose="020F0502020204030204" pitchFamily="34" charset="0"/>
                <a:cs typeface="Calibri" panose="020F0502020204030204" pitchFamily="34" charset="0"/>
              </a:rPr>
              <a:t>“Domain Category” </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is the area of focus tested in the subject area for a particular grade level, for example, Geometry in Mathematics, Geography in Social Studies, or Cells in Science.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1600" b="1" i="0" u="none" strike="noStrike" cap="none" normalizeH="0" baseline="0" dirty="0" smtClean="0">
                <a:ln>
                  <a:noFill/>
                </a:ln>
                <a:solidFill>
                  <a:srgbClr val="F4B084"/>
                </a:solidFill>
                <a:effectLst/>
                <a:latin typeface="Calibri" panose="020F0502020204030204" pitchFamily="34" charset="0"/>
                <a:ea typeface="Calibri" panose="020F0502020204030204" pitchFamily="34" charset="0"/>
                <a:cs typeface="Calibri" panose="020F0502020204030204" pitchFamily="34" charset="0"/>
              </a:rPr>
              <a:t>11 </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kumimoji="0" lang="en-US" altLang="en-US" sz="1600" b="1" i="0" u="none" strike="noStrike" cap="none" normalizeH="0" baseline="0" dirty="0" smtClean="0">
                <a:ln>
                  <a:noFill/>
                </a:ln>
                <a:solidFill>
                  <a:srgbClr val="F4B084"/>
                </a:solidFill>
                <a:effectLst/>
                <a:latin typeface="Calibri" panose="020F0502020204030204" pitchFamily="34" charset="0"/>
                <a:ea typeface="Calibri" panose="020F0502020204030204" pitchFamily="34" charset="0"/>
                <a:cs typeface="Calibri" panose="020F0502020204030204" pitchFamily="34" charset="0"/>
              </a:rPr>
              <a:t>“Performance” </a:t>
            </a:r>
            <a:r>
              <a:rPr kumimoji="0" lang="en-US" altLang="en-US"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information lets you know how your student did in that area of focus. The level of fill in the circle indicates your student’s level of mastery. For Mathematics, Science, and Social Studies, these results are reported as:</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altLang="en-US" sz="1600" b="0" i="0" u="none" strike="noStrike" cap="none" normalizeH="0" baseline="0" dirty="0" smtClean="0">
              <a:ln>
                <a:noFill/>
              </a:ln>
              <a:solidFill>
                <a:schemeClr val="tx1"/>
              </a:solidFill>
              <a:effectLst/>
            </a:endParaRPr>
          </a:p>
        </p:txBody>
      </p:sp>
      <p:sp>
        <p:nvSpPr>
          <p:cNvPr id="14" name="Rectangle 12"/>
          <p:cNvSpPr>
            <a:spLocks noChangeArrowheads="1"/>
          </p:cNvSpPr>
          <p:nvPr/>
        </p:nvSpPr>
        <p:spPr bwMode="auto">
          <a:xfrm>
            <a:off x="679260" y="5320654"/>
            <a:ext cx="43776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Remediate Learning </a:t>
            </a:r>
            <a:r>
              <a:rPr kumimoji="0" lang="en-US"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(lowest level of performance)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679260" y="5689288"/>
            <a:ext cx="45177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Monitor Learning </a:t>
            </a:r>
            <a:r>
              <a:rPr kumimoji="0" lang="en-US"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(acceptable level of performance)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683511" y="6078173"/>
            <a:ext cx="833657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Accelerate Learning </a:t>
            </a:r>
            <a:r>
              <a:rPr kumimoji="0" lang="en-US"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(highest level of performance)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Teachers will use this information to determine if a student needs additional time and opportunities to master 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topic or if the student has mastered it and is ready to tackle more advanced concepts.</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7" name="TextBox 16"/>
          <p:cNvSpPr txBox="1"/>
          <p:nvPr/>
        </p:nvSpPr>
        <p:spPr>
          <a:xfrm>
            <a:off x="7924801" y="58317"/>
            <a:ext cx="1219200" cy="646331"/>
          </a:xfrm>
          <a:prstGeom prst="rect">
            <a:avLst/>
          </a:prstGeom>
          <a:noFill/>
        </p:spPr>
        <p:txBody>
          <a:bodyPr wrap="square" rtlCol="0">
            <a:spAutoFit/>
          </a:bodyPr>
          <a:lstStyle/>
          <a:p>
            <a:r>
              <a:rPr lang="en-US" dirty="0" smtClean="0"/>
              <a:t>Pages 4-6 of Report</a:t>
            </a:r>
            <a:endParaRPr lang="en-US" dirty="0"/>
          </a:p>
        </p:txBody>
      </p:sp>
    </p:spTree>
    <p:extLst>
      <p:ext uri="{BB962C8B-B14F-4D97-AF65-F5344CB8AC3E}">
        <p14:creationId xmlns:p14="http://schemas.microsoft.com/office/powerpoint/2010/main" val="2321892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3821880" cy="410882"/>
          </a:xfrm>
          <a:prstGeom prst="rect">
            <a:avLst/>
          </a:prstGeom>
        </p:spPr>
        <p:txBody>
          <a:bodyPr wrap="none">
            <a:spAutoFit/>
          </a:bodyPr>
          <a:lstStyle/>
          <a:p>
            <a:pPr>
              <a:lnSpc>
                <a:spcPct val="115000"/>
              </a:lnSpc>
              <a:spcBef>
                <a:spcPts val="330"/>
              </a:spcBef>
            </a:pPr>
            <a:r>
              <a:rPr lang="en-US" b="1" dirty="0">
                <a:latin typeface="Rockwell" panose="02060603020205020403" pitchFamily="18" charset="0"/>
                <a:ea typeface="Rockwell" panose="02060603020205020403" pitchFamily="18" charset="0"/>
                <a:cs typeface="Rockwell" panose="02060603020205020403" pitchFamily="18" charset="0"/>
              </a:rPr>
              <a:t>What</a:t>
            </a:r>
            <a:r>
              <a:rPr lang="en-US" b="1" spc="-35"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is</a:t>
            </a:r>
            <a:r>
              <a:rPr lang="en-US" b="1" spc="-1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the</a:t>
            </a:r>
            <a:r>
              <a:rPr lang="en-US" b="1" spc="-2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National</a:t>
            </a:r>
            <a:r>
              <a:rPr lang="en-US" b="1" spc="-60" dirty="0">
                <a:latin typeface="Rockwell" panose="02060603020205020403" pitchFamily="18" charset="0"/>
                <a:ea typeface="Rockwell" panose="02060603020205020403" pitchFamily="18" charset="0"/>
                <a:cs typeface="Rockwell" panose="02060603020205020403" pitchFamily="18" charset="0"/>
              </a:rPr>
              <a:t> </a:t>
            </a:r>
            <a:r>
              <a:rPr lang="en-US" b="1" dirty="0">
                <a:latin typeface="Rockwell" panose="02060603020205020403" pitchFamily="18" charset="0"/>
                <a:ea typeface="Rockwell" panose="02060603020205020403" pitchFamily="18" charset="0"/>
                <a:cs typeface="Rockwell" panose="02060603020205020403" pitchFamily="18" charset="0"/>
              </a:rPr>
              <a:t>Percentile?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33399" y="3034946"/>
            <a:ext cx="7772400" cy="3139321"/>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Calibri" panose="020F0502020204030204" pitchFamily="34" charset="0"/>
              </a:rPr>
              <a:t>The </a:t>
            </a:r>
            <a:r>
              <a:rPr lang="en-US" spc="-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OG asse</a:t>
            </a:r>
            <a:r>
              <a:rPr lang="en-US" spc="-10" dirty="0">
                <a:latin typeface="Calibri" panose="020F0502020204030204" pitchFamily="34" charset="0"/>
                <a:ea typeface="Calibri" panose="020F0502020204030204" pitchFamily="34" charset="0"/>
                <a:cs typeface="Calibri" panose="020F0502020204030204" pitchFamily="34" charset="0"/>
              </a:rPr>
              <a:t>s</a:t>
            </a:r>
            <a:r>
              <a:rPr lang="en-US" dirty="0">
                <a:latin typeface="Calibri" panose="020F0502020204030204" pitchFamily="34" charset="0"/>
                <a:ea typeface="Calibri" panose="020F0502020204030204" pitchFamily="34" charset="0"/>
                <a:cs typeface="Calibri" panose="020F0502020204030204" pitchFamily="34" charset="0"/>
              </a:rPr>
              <a:t>sment inc</a:t>
            </a:r>
            <a:r>
              <a:rPr lang="en-US" spc="-10" dirty="0">
                <a:latin typeface="Calibri" panose="020F0502020204030204" pitchFamily="34" charset="0"/>
                <a:ea typeface="Calibri" panose="020F0502020204030204" pitchFamily="34" charset="0"/>
                <a:cs typeface="Calibri" panose="020F0502020204030204" pitchFamily="34" charset="0"/>
              </a:rPr>
              <a:t>l</a:t>
            </a:r>
            <a:r>
              <a:rPr lang="en-US" dirty="0">
                <a:latin typeface="Calibri" panose="020F0502020204030204" pitchFamily="34" charset="0"/>
                <a:ea typeface="Calibri" panose="020F0502020204030204" pitchFamily="34" charset="0"/>
                <a:cs typeface="Calibri" panose="020F0502020204030204" pitchFamily="34" charset="0"/>
              </a:rPr>
              <a:t>ud</a:t>
            </a:r>
            <a:r>
              <a:rPr lang="en-US" spc="-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d</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 small </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u</a:t>
            </a:r>
            <a:r>
              <a:rPr lang="en-US" spc="-5" dirty="0">
                <a:latin typeface="Calibri" panose="020F0502020204030204" pitchFamily="34" charset="0"/>
                <a:ea typeface="Calibri" panose="020F0502020204030204" pitchFamily="34" charset="0"/>
                <a:cs typeface="Calibri" panose="020F0502020204030204" pitchFamily="34" charset="0"/>
              </a:rPr>
              <a:t>m</a:t>
            </a:r>
            <a:r>
              <a:rPr lang="en-US" dirty="0">
                <a:latin typeface="Calibri" panose="020F0502020204030204" pitchFamily="34" charset="0"/>
                <a:ea typeface="Calibri" panose="020F0502020204030204" pitchFamily="34" charset="0"/>
                <a:cs typeface="Calibri" panose="020F0502020204030204" pitchFamily="34" charset="0"/>
              </a:rPr>
              <a:t>b</a:t>
            </a:r>
            <a:r>
              <a:rPr lang="en-US" spc="-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r of</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questions in</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e</a:t>
            </a:r>
            <a:r>
              <a:rPr lang="en-US" spc="-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ch cont</a:t>
            </a:r>
            <a:r>
              <a:rPr lang="en-US" spc="-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nt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ar</a:t>
            </a:r>
            <a:r>
              <a:rPr lang="en-US" spc="-5" dirty="0">
                <a:latin typeface="Calibri" panose="020F0502020204030204" pitchFamily="34" charset="0"/>
                <a:ea typeface="Calibri" panose="020F0502020204030204" pitchFamily="34" charset="0"/>
                <a:cs typeface="Calibri" panose="020F0502020204030204" pitchFamily="34" charset="0"/>
              </a:rPr>
              <a:t>e</a:t>
            </a:r>
            <a:r>
              <a:rPr lang="en-US" dirty="0">
                <a:latin typeface="Calibri" panose="020F0502020204030204" pitchFamily="34" charset="0"/>
                <a:ea typeface="Calibri" panose="020F0502020204030204" pitchFamily="34" charset="0"/>
                <a:cs typeface="Calibri" panose="020F0502020204030204" pitchFamily="34" charset="0"/>
              </a:rPr>
              <a:t>a </a:t>
            </a:r>
            <a:r>
              <a:rPr lang="en-US" spc="-5" dirty="0">
                <a:latin typeface="Calibri" panose="020F0502020204030204" pitchFamily="34" charset="0"/>
                <a:ea typeface="Calibri" panose="020F0502020204030204" pitchFamily="34" charset="0"/>
                <a:cs typeface="Calibri" panose="020F0502020204030204" pitchFamily="34" charset="0"/>
              </a:rPr>
              <a:t>t</a:t>
            </a:r>
            <a:r>
              <a:rPr lang="en-US" dirty="0">
                <a:latin typeface="Calibri" panose="020F0502020204030204" pitchFamily="34" charset="0"/>
                <a:ea typeface="Calibri" panose="020F0502020204030204" pitchFamily="34" charset="0"/>
                <a:cs typeface="Calibri" panose="020F0502020204030204" pitchFamily="34" charset="0"/>
              </a:rPr>
              <a:t>hat</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are</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used</a:t>
            </a:r>
            <a:r>
              <a:rPr lang="en-US" spc="-5" dirty="0">
                <a:latin typeface="Calibri" panose="020F0502020204030204" pitchFamily="34" charset="0"/>
                <a:ea typeface="Calibri" panose="020F0502020204030204" pitchFamily="34" charset="0"/>
                <a:cs typeface="Calibri" panose="020F0502020204030204" pitchFamily="34" charset="0"/>
              </a:rPr>
              <a:t> o</a:t>
            </a:r>
            <a:r>
              <a:rPr lang="en-US" dirty="0">
                <a:latin typeface="Calibri" panose="020F0502020204030204" pitchFamily="34" charset="0"/>
                <a:ea typeface="Calibri" panose="020F0502020204030204" pitchFamily="34" charset="0"/>
                <a:cs typeface="Calibri" panose="020F0502020204030204" pitchFamily="34" charset="0"/>
              </a:rPr>
              <a:t>n</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nationally norm‐referenced</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test, </a:t>
            </a:r>
            <a:r>
              <a:rPr lang="en-US" dirty="0" err="1">
                <a:latin typeface="Calibri" panose="020F0502020204030204" pitchFamily="34" charset="0"/>
                <a:ea typeface="Calibri" panose="020F0502020204030204" pitchFamily="34" charset="0"/>
                <a:cs typeface="Calibri" panose="020F0502020204030204" pitchFamily="34" charset="0"/>
              </a:rPr>
              <a:t>TerraNova</a:t>
            </a:r>
            <a:r>
              <a:rPr lang="en-US" dirty="0">
                <a:latin typeface="Calibri" panose="020F0502020204030204" pitchFamily="34" charset="0"/>
                <a:ea typeface="Calibri" panose="020F0502020204030204" pitchFamily="34" charset="0"/>
                <a:cs typeface="Calibri" panose="020F0502020204030204" pitchFamily="34" charset="0"/>
              </a:rPr>
              <a:t>. This information</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provides a</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ge</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eral snapshot of how a stude</a:t>
            </a:r>
            <a:r>
              <a:rPr lang="en-US" spc="-5" dirty="0">
                <a:latin typeface="Calibri" panose="020F0502020204030204" pitchFamily="34" charset="0"/>
                <a:ea typeface="Calibri" panose="020F0502020204030204" pitchFamily="34" charset="0"/>
                <a:cs typeface="Calibri" panose="020F0502020204030204" pitchFamily="34" charset="0"/>
              </a:rPr>
              <a:t>n</a:t>
            </a:r>
            <a:r>
              <a:rPr lang="en-US" dirty="0">
                <a:latin typeface="Calibri" panose="020F0502020204030204" pitchFamily="34" charset="0"/>
                <a:ea typeface="Calibri" panose="020F0502020204030204" pitchFamily="34" charset="0"/>
                <a:cs typeface="Calibri" panose="020F0502020204030204" pitchFamily="34" charset="0"/>
              </a:rPr>
              <a:t>t’s </a:t>
            </a:r>
            <a:r>
              <a:rPr lang="en-US" spc="-5" dirty="0">
                <a:latin typeface="Calibri" panose="020F0502020204030204" pitchFamily="34" charset="0"/>
                <a:ea typeface="Calibri" panose="020F0502020204030204" pitchFamily="34" charset="0"/>
                <a:cs typeface="Calibri" panose="020F0502020204030204" pitchFamily="34" charset="0"/>
              </a:rPr>
              <a:t>a</a:t>
            </a:r>
            <a:r>
              <a:rPr lang="en-US" dirty="0">
                <a:latin typeface="Calibri" panose="020F0502020204030204" pitchFamily="34" charset="0"/>
                <a:ea typeface="Calibri" panose="020F0502020204030204" pitchFamily="34" charset="0"/>
                <a:cs typeface="Calibri" panose="020F0502020204030204" pitchFamily="34" charset="0"/>
              </a:rPr>
              <a:t>n</a:t>
            </a:r>
            <a:r>
              <a:rPr lang="en-US" spc="-5" dirty="0">
                <a:latin typeface="Calibri" panose="020F0502020204030204" pitchFamily="34" charset="0"/>
                <a:ea typeface="Calibri" panose="020F0502020204030204" pitchFamily="34" charset="0"/>
                <a:cs typeface="Calibri" panose="020F0502020204030204" pitchFamily="34" charset="0"/>
              </a:rPr>
              <a:t>sw</a:t>
            </a:r>
            <a:r>
              <a:rPr lang="en-US" dirty="0">
                <a:latin typeface="Calibri" panose="020F0502020204030204" pitchFamily="34" charset="0"/>
                <a:ea typeface="Calibri" panose="020F0502020204030204" pitchFamily="34" charset="0"/>
                <a:cs typeface="Calibri" panose="020F0502020204030204" pitchFamily="34" charset="0"/>
              </a:rPr>
              <a:t>ers compare</a:t>
            </a:r>
            <a:r>
              <a:rPr lang="en-US" spc="-5" dirty="0">
                <a:latin typeface="Calibri" panose="020F0502020204030204" pitchFamily="34" charset="0"/>
                <a:ea typeface="Calibri" panose="020F0502020204030204" pitchFamily="34" charset="0"/>
                <a:cs typeface="Calibri" panose="020F0502020204030204" pitchFamily="34" charset="0"/>
              </a:rPr>
              <a:t> t</a:t>
            </a:r>
            <a:r>
              <a:rPr lang="en-US" dirty="0">
                <a:latin typeface="Calibri" panose="020F0502020204030204" pitchFamily="34" charset="0"/>
                <a:ea typeface="Calibri" panose="020F0502020204030204" pitchFamily="34" charset="0"/>
                <a:cs typeface="Calibri" panose="020F0502020204030204" pitchFamily="34" charset="0"/>
              </a:rPr>
              <a:t>o a national sample of students in</a:t>
            </a:r>
            <a:r>
              <a:rPr lang="en-US" spc="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the </a:t>
            </a:r>
            <a:r>
              <a:rPr lang="en-US" dirty="0" smtClean="0">
                <a:latin typeface="Calibri" panose="020F0502020204030204" pitchFamily="34" charset="0"/>
                <a:ea typeface="Calibri" panose="020F0502020204030204" pitchFamily="34" charset="0"/>
                <a:cs typeface="Calibri" panose="020F0502020204030204" pitchFamily="34" charset="0"/>
              </a:rPr>
              <a:t>same grade. In this example, the student had a national percentile ranking of 62. This means that the student scored better than 62% of students in the same grade who tested on the same subset of </a:t>
            </a:r>
            <a:r>
              <a:rPr lang="en-US" i="1" dirty="0" err="1" smtClean="0">
                <a:latin typeface="Calibri" panose="020F0502020204030204" pitchFamily="34" charset="0"/>
                <a:ea typeface="Calibri" panose="020F0502020204030204" pitchFamily="34" charset="0"/>
                <a:cs typeface="Calibri" panose="020F0502020204030204" pitchFamily="34" charset="0"/>
              </a:rPr>
              <a:t>TerraNova</a:t>
            </a:r>
            <a:r>
              <a:rPr lang="en-US" dirty="0" smtClean="0">
                <a:latin typeface="Calibri" panose="020F0502020204030204" pitchFamily="34" charset="0"/>
                <a:ea typeface="Calibri" panose="020F0502020204030204" pitchFamily="34" charset="0"/>
                <a:cs typeface="Calibri" panose="020F0502020204030204" pitchFamily="34" charset="0"/>
              </a:rPr>
              <a:t> items.</a:t>
            </a:r>
          </a:p>
          <a:p>
            <a:endParaRPr lang="en-US" dirty="0">
              <a:latin typeface="Calibri" panose="020F0502020204030204" pitchFamily="34" charset="0"/>
            </a:endParaRPr>
          </a:p>
          <a:p>
            <a:r>
              <a:rPr lang="en-US" i="1" dirty="0" smtClean="0">
                <a:latin typeface="Calibri" panose="020F0502020204030204" pitchFamily="34" charset="0"/>
              </a:rPr>
              <a:t>IMPORTANT NOTE: This national percentile ranking may not be used as a measure for program identification (such as gifted). It is only a barometer designed to provide an indication of a student’s relative performance compared to peers nationally. </a:t>
            </a:r>
            <a:endParaRPr lang="en-US" i="1"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7467599" cy="1388428"/>
          </a:xfrm>
          <a:prstGeom prst="rect">
            <a:avLst/>
          </a:prstGeom>
          <a:noFill/>
        </p:spPr>
      </p:pic>
      <p:sp>
        <p:nvSpPr>
          <p:cNvPr id="6" name="TextBox 5"/>
          <p:cNvSpPr txBox="1"/>
          <p:nvPr/>
        </p:nvSpPr>
        <p:spPr>
          <a:xfrm>
            <a:off x="7772401" y="58317"/>
            <a:ext cx="1371600" cy="646331"/>
          </a:xfrm>
          <a:prstGeom prst="rect">
            <a:avLst/>
          </a:prstGeom>
          <a:noFill/>
        </p:spPr>
        <p:txBody>
          <a:bodyPr wrap="square" rtlCol="0">
            <a:spAutoFit/>
          </a:bodyPr>
          <a:lstStyle/>
          <a:p>
            <a:r>
              <a:rPr lang="en-US" dirty="0" smtClean="0"/>
              <a:t>Pages </a:t>
            </a:r>
            <a:r>
              <a:rPr lang="en-US" dirty="0"/>
              <a:t>3</a:t>
            </a:r>
            <a:r>
              <a:rPr lang="en-US" dirty="0" smtClean="0"/>
              <a:t>-6 of Report</a:t>
            </a:r>
            <a:endParaRPr lang="en-US" dirty="0"/>
          </a:p>
        </p:txBody>
      </p:sp>
    </p:spTree>
    <p:extLst>
      <p:ext uri="{BB962C8B-B14F-4D97-AF65-F5344CB8AC3E}">
        <p14:creationId xmlns:p14="http://schemas.microsoft.com/office/powerpoint/2010/main" val="2430837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00200"/>
            <a:ext cx="7696200" cy="2690801"/>
          </a:xfrm>
          <a:prstGeom prst="rect">
            <a:avLst/>
          </a:prstGeom>
        </p:spPr>
        <p:txBody>
          <a:bodyPr wrap="square">
            <a:spAutoFit/>
          </a:bodyPr>
          <a:lstStyle/>
          <a:p>
            <a:pPr algn="ctr">
              <a:lnSpc>
                <a:spcPct val="115000"/>
              </a:lnSpc>
              <a:spcBef>
                <a:spcPts val="330"/>
              </a:spcBef>
            </a:pPr>
            <a:r>
              <a:rPr lang="en-US" sz="5000" b="1" dirty="0" smtClean="0">
                <a:latin typeface="Rockwell" panose="02060603020205020403" pitchFamily="18" charset="0"/>
                <a:ea typeface="Rockwell" panose="02060603020205020403" pitchFamily="18" charset="0"/>
                <a:cs typeface="Rockwell" panose="02060603020205020403" pitchFamily="18" charset="0"/>
              </a:rPr>
              <a:t>Taking a look at results in the baseline year: 2014-15</a:t>
            </a:r>
            <a:endParaRPr lang="en-US" sz="5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5478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 English/Language Arts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8469576"/>
              </p:ext>
            </p:extLst>
          </p:nvPr>
        </p:nvGraphicFramePr>
        <p:xfrm>
          <a:off x="4419600" y="1439862"/>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231569" y="6464974"/>
            <a:ext cx="8680862"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66191012"/>
              </p:ext>
            </p:extLst>
          </p:nvPr>
        </p:nvGraphicFramePr>
        <p:xfrm>
          <a:off x="228600" y="1466835"/>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0409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 Mathematics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4051692397"/>
              </p:ext>
            </p:extLst>
          </p:nvPr>
        </p:nvGraphicFramePr>
        <p:xfrm>
          <a:off x="4512631" y="1447800"/>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231569" y="6464974"/>
            <a:ext cx="8680862"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3049947836"/>
              </p:ext>
            </p:extLst>
          </p:nvPr>
        </p:nvGraphicFramePr>
        <p:xfrm>
          <a:off x="152400" y="1450651"/>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2058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 Science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68569809"/>
              </p:ext>
            </p:extLst>
          </p:nvPr>
        </p:nvGraphicFramePr>
        <p:xfrm>
          <a:off x="4343400" y="1439862"/>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53099"/>
            <a:ext cx="9144000"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847771496"/>
              </p:ext>
            </p:extLst>
          </p:nvPr>
        </p:nvGraphicFramePr>
        <p:xfrm>
          <a:off x="76200" y="1470207"/>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6722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 Social Studies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798557913"/>
              </p:ext>
            </p:extLst>
          </p:nvPr>
        </p:nvGraphicFramePr>
        <p:xfrm>
          <a:off x="4514850" y="1439862"/>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53099"/>
            <a:ext cx="9144000"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1814581537"/>
              </p:ext>
            </p:extLst>
          </p:nvPr>
        </p:nvGraphicFramePr>
        <p:xfrm>
          <a:off x="76200" y="1562972"/>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12512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4 – English/Language Arts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2361309"/>
              </p:ext>
            </p:extLst>
          </p:nvPr>
        </p:nvGraphicFramePr>
        <p:xfrm>
          <a:off x="4191000" y="1447280"/>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92875"/>
            <a:ext cx="9037122"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3099517162"/>
              </p:ext>
            </p:extLst>
          </p:nvPr>
        </p:nvGraphicFramePr>
        <p:xfrm>
          <a:off x="152400" y="1463464"/>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2715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solidFill>
                  <a:srgbClr val="0000CC"/>
                </a:solidFill>
              </a:rPr>
              <a:t>College or Career Readiness</a:t>
            </a:r>
          </a:p>
        </p:txBody>
      </p:sp>
      <p:sp>
        <p:nvSpPr>
          <p:cNvPr id="3" name="Content Placeholder 2"/>
          <p:cNvSpPr>
            <a:spLocks noGrp="1"/>
          </p:cNvSpPr>
          <p:nvPr>
            <p:ph idx="1"/>
          </p:nvPr>
        </p:nvSpPr>
        <p:spPr>
          <a:xfrm>
            <a:off x="533400" y="1524000"/>
            <a:ext cx="8229600" cy="5181600"/>
          </a:xfrm>
        </p:spPr>
        <p:txBody>
          <a:bodyPr>
            <a:normAutofit fontScale="47500" lnSpcReduction="20000"/>
          </a:bodyPr>
          <a:lstStyle/>
          <a:p>
            <a:pPr marL="0" indent="0">
              <a:buNone/>
            </a:pPr>
            <a:r>
              <a:rPr lang="en-US" sz="5900" dirty="0" smtClean="0"/>
              <a:t>Georgia has defined College and Career Ready as students </a:t>
            </a:r>
            <a:r>
              <a:rPr lang="en-US" sz="5900" dirty="0"/>
              <a:t>who are college </a:t>
            </a:r>
            <a:r>
              <a:rPr lang="en-US" sz="5900" u="sng" dirty="0"/>
              <a:t>or</a:t>
            </a:r>
            <a:r>
              <a:rPr lang="en-US" sz="5900" dirty="0"/>
              <a:t> career ready are on-track to possess the English </a:t>
            </a:r>
            <a:r>
              <a:rPr lang="en-US" sz="5900" dirty="0" smtClean="0"/>
              <a:t>language arts/literacy/ mathematics </a:t>
            </a:r>
            <a:r>
              <a:rPr lang="en-US" sz="5900" dirty="0"/>
              <a:t>knowledge and skills needed upon graduation to enter directly and succeed in </a:t>
            </a:r>
          </a:p>
          <a:p>
            <a:pPr lvl="1">
              <a:buFont typeface="Calibri" panose="020F0502020204030204" pitchFamily="34" charset="0"/>
              <a:buChar char="‒"/>
            </a:pPr>
            <a:r>
              <a:rPr lang="en-US" sz="5900" dirty="0"/>
              <a:t>entry-level credit-bearing postsecondary courses, without the need for remedial coursework; </a:t>
            </a:r>
            <a:r>
              <a:rPr lang="en-US" sz="5900" u="sng" dirty="0"/>
              <a:t>or</a:t>
            </a:r>
            <a:endParaRPr lang="en-US" sz="5900" dirty="0"/>
          </a:p>
          <a:p>
            <a:pPr lvl="1">
              <a:buFont typeface="Calibri" panose="020F0502020204030204" pitchFamily="34" charset="0"/>
              <a:buChar char="‒"/>
            </a:pPr>
            <a:r>
              <a:rPr lang="en-US" sz="5900" dirty="0"/>
              <a:t>job training and/or postsecondary education necessary for his/her chosen career (e.g., technical/vocational program, community college, apprenticeship or significant on-the-job training</a:t>
            </a:r>
            <a:r>
              <a:rPr lang="en-US" sz="5900" dirty="0" smtClean="0"/>
              <a:t>).</a:t>
            </a:r>
          </a:p>
          <a:p>
            <a:pPr marL="457200" lvl="1" indent="0">
              <a:buNone/>
              <a:defRPr/>
            </a:pPr>
            <a:endParaRPr lang="en-US" sz="2000" dirty="0"/>
          </a:p>
          <a:p>
            <a:pPr marL="457200" lvl="1" indent="0">
              <a:buNone/>
              <a:defRPr/>
            </a:pPr>
            <a:r>
              <a:rPr lang="en-US" sz="4200" i="1" dirty="0" smtClean="0"/>
              <a:t>It is important to note that Georgia educators, university and technical college faculty, along with business and industry leaders from across Georgia, have worked to ensure that Georgia Milestones sends this signal.</a:t>
            </a:r>
          </a:p>
        </p:txBody>
      </p:sp>
    </p:spTree>
    <p:extLst>
      <p:ext uri="{BB962C8B-B14F-4D97-AF65-F5344CB8AC3E}">
        <p14:creationId xmlns:p14="http://schemas.microsoft.com/office/powerpoint/2010/main" val="2209867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4 - Mathematics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3704711979"/>
              </p:ext>
            </p:extLst>
          </p:nvPr>
        </p:nvGraphicFramePr>
        <p:xfrm>
          <a:off x="4531866" y="1456138"/>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92875"/>
            <a:ext cx="9037122"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1920059109"/>
              </p:ext>
            </p:extLst>
          </p:nvPr>
        </p:nvGraphicFramePr>
        <p:xfrm>
          <a:off x="152400" y="1439862"/>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9892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4 - Science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9241016"/>
              </p:ext>
            </p:extLst>
          </p:nvPr>
        </p:nvGraphicFramePr>
        <p:xfrm>
          <a:off x="4267200" y="1371600"/>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100940" y="6492875"/>
            <a:ext cx="8942119"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794646277"/>
              </p:ext>
            </p:extLst>
          </p:nvPr>
        </p:nvGraphicFramePr>
        <p:xfrm>
          <a:off x="228600" y="1371600"/>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56901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4 – Social Studies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4105672556"/>
              </p:ext>
            </p:extLst>
          </p:nvPr>
        </p:nvGraphicFramePr>
        <p:xfrm>
          <a:off x="4535754" y="1465487"/>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100940" y="6492875"/>
            <a:ext cx="8942119"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990907114"/>
              </p:ext>
            </p:extLst>
          </p:nvPr>
        </p:nvGraphicFramePr>
        <p:xfrm>
          <a:off x="152400" y="1562972"/>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0325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Grade 5 – English/Language Arts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8559027"/>
              </p:ext>
            </p:extLst>
          </p:nvPr>
        </p:nvGraphicFramePr>
        <p:xfrm>
          <a:off x="4419600" y="1295400"/>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53099"/>
            <a:ext cx="9144000"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7152494"/>
              </p:ext>
            </p:extLst>
          </p:nvPr>
        </p:nvGraphicFramePr>
        <p:xfrm>
          <a:off x="-57150" y="1371600"/>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6160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5 - Mathematics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1675453397"/>
              </p:ext>
            </p:extLst>
          </p:nvPr>
        </p:nvGraphicFramePr>
        <p:xfrm>
          <a:off x="4514850" y="1439862"/>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198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53099"/>
            <a:ext cx="9144000"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1200925985"/>
              </p:ext>
            </p:extLst>
          </p:nvPr>
        </p:nvGraphicFramePr>
        <p:xfrm>
          <a:off x="0" y="1562972"/>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5577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5 - Science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3658952"/>
              </p:ext>
            </p:extLst>
          </p:nvPr>
        </p:nvGraphicFramePr>
        <p:xfrm>
          <a:off x="4267200" y="1371600"/>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394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48948"/>
            <a:ext cx="9144000"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1964728185"/>
              </p:ext>
            </p:extLst>
          </p:nvPr>
        </p:nvGraphicFramePr>
        <p:xfrm>
          <a:off x="-57150" y="1426420"/>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89823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5 – Social Studies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2641004633"/>
              </p:ext>
            </p:extLst>
          </p:nvPr>
        </p:nvGraphicFramePr>
        <p:xfrm>
          <a:off x="4514850" y="1439862"/>
          <a:ext cx="4629150" cy="457993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048000" y="6039400"/>
            <a:ext cx="304800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Due to rounding, percentages may not total 100%.</a:t>
            </a:r>
            <a:endParaRPr lang="en-US" sz="1000" dirty="0"/>
          </a:p>
        </p:txBody>
      </p:sp>
      <p:sp>
        <p:nvSpPr>
          <p:cNvPr id="3" name="Footer Placeholder 2"/>
          <p:cNvSpPr>
            <a:spLocks noGrp="1"/>
          </p:cNvSpPr>
          <p:nvPr>
            <p:ph type="ftr" sz="quarter" idx="4294967295"/>
          </p:nvPr>
        </p:nvSpPr>
        <p:spPr>
          <a:xfrm>
            <a:off x="0" y="6448948"/>
            <a:ext cx="9144000" cy="365125"/>
          </a:xfrm>
          <a:prstGeom prst="rect">
            <a:avLst/>
          </a:prstGeom>
        </p:spPr>
        <p:txBody>
          <a:bodyPr/>
          <a:lstStyle/>
          <a:p>
            <a:r>
              <a:rPr lang="en-US" sz="1800" b="1" dirty="0" smtClean="0">
                <a:solidFill>
                  <a:prstClr val="white"/>
                </a:solidFill>
              </a:rPr>
              <a:t>2014-2015 Georgia Milestones Preliminary State Results</a:t>
            </a:r>
          </a:p>
          <a:p>
            <a:endParaRPr lang="en-US" sz="1800" dirty="0">
              <a:solidFill>
                <a:prstClr val="white"/>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4121999529"/>
              </p:ext>
            </p:extLst>
          </p:nvPr>
        </p:nvGraphicFramePr>
        <p:xfrm>
          <a:off x="0" y="1582572"/>
          <a:ext cx="4629150" cy="4579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576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01" y="75017"/>
            <a:ext cx="8840890" cy="991783"/>
          </a:xfrm>
        </p:spPr>
        <p:txBody>
          <a:bodyPr>
            <a:normAutofit fontScale="90000"/>
          </a:bodyPr>
          <a:lstStyle/>
          <a:p>
            <a:r>
              <a:rPr lang="en-US" sz="3000" dirty="0" smtClean="0">
                <a:solidFill>
                  <a:srgbClr val="0000CC"/>
                </a:solidFill>
              </a:rPr>
              <a:t>Bay Creek Highlights: Georgia Milestones</a:t>
            </a:r>
            <a:br>
              <a:rPr lang="en-US" sz="3000" dirty="0" smtClean="0">
                <a:solidFill>
                  <a:srgbClr val="0000CC"/>
                </a:solidFill>
              </a:rPr>
            </a:br>
            <a:r>
              <a:rPr lang="en-US" sz="3000" i="1" dirty="0" smtClean="0">
                <a:solidFill>
                  <a:srgbClr val="0000CC"/>
                </a:solidFill>
              </a:rPr>
              <a:t>Percentage-Point Comparison to System, RESA, &amp; State</a:t>
            </a:r>
            <a:endParaRPr lang="en-US" sz="3000" i="1" dirty="0">
              <a:solidFill>
                <a:srgbClr val="0000CC"/>
              </a:solidFill>
            </a:endParaRPr>
          </a:p>
        </p:txBody>
      </p:sp>
      <p:sp>
        <p:nvSpPr>
          <p:cNvPr id="4" name="Date Placeholder 3"/>
          <p:cNvSpPr>
            <a:spLocks noGrp="1"/>
          </p:cNvSpPr>
          <p:nvPr>
            <p:ph type="dt" sz="half" idx="4294967295"/>
          </p:nvPr>
        </p:nvSpPr>
        <p:spPr>
          <a:xfrm>
            <a:off x="76200" y="6492875"/>
            <a:ext cx="9067800" cy="365125"/>
          </a:xfrm>
          <a:prstGeom prst="rect">
            <a:avLst/>
          </a:prstGeom>
        </p:spPr>
        <p:txBody>
          <a:bodyPr/>
          <a:lstStyle/>
          <a:p>
            <a:r>
              <a:rPr lang="en-US" sz="1050" dirty="0" smtClean="0">
                <a:solidFill>
                  <a:schemeClr val="tx1"/>
                </a:solidFill>
              </a:rPr>
              <a:t>Developing and Above: </a:t>
            </a:r>
            <a:r>
              <a:rPr lang="en-US" sz="1050" b="1" i="1" dirty="0">
                <a:solidFill>
                  <a:schemeClr val="tx1"/>
                </a:solidFill>
              </a:rPr>
              <a:t>A</a:t>
            </a:r>
            <a:r>
              <a:rPr lang="en-US" sz="1050" b="1" i="1" dirty="0" smtClean="0">
                <a:solidFill>
                  <a:schemeClr val="tx1"/>
                </a:solidFill>
              </a:rPr>
              <a:t>bove</a:t>
            </a:r>
            <a:r>
              <a:rPr lang="en-US" sz="1050" dirty="0" smtClean="0">
                <a:solidFill>
                  <a:schemeClr val="tx1"/>
                </a:solidFill>
              </a:rPr>
              <a:t> the system, RESA, and State at all grade levels and in all content areas. </a:t>
            </a:r>
            <a:endParaRPr lang="en-US" sz="1050" dirty="0">
              <a:solidFill>
                <a:schemeClr val="tx1"/>
              </a:solidFill>
            </a:endParaRPr>
          </a:p>
          <a:p>
            <a:r>
              <a:rPr lang="en-US" sz="1050" dirty="0" smtClean="0">
                <a:solidFill>
                  <a:schemeClr val="tx1"/>
                </a:solidFill>
              </a:rPr>
              <a:t>Proficient and Above: </a:t>
            </a:r>
            <a:r>
              <a:rPr lang="en-US" sz="1050" b="1" i="1" dirty="0">
                <a:solidFill>
                  <a:schemeClr val="tx1"/>
                </a:solidFill>
              </a:rPr>
              <a:t>Above</a:t>
            </a:r>
            <a:r>
              <a:rPr lang="en-US" sz="1050" dirty="0">
                <a:solidFill>
                  <a:schemeClr val="tx1"/>
                </a:solidFill>
              </a:rPr>
              <a:t> </a:t>
            </a:r>
            <a:r>
              <a:rPr lang="en-US" sz="1050" dirty="0" smtClean="0">
                <a:solidFill>
                  <a:schemeClr val="tx1"/>
                </a:solidFill>
              </a:rPr>
              <a:t>the system, RESA, and State at </a:t>
            </a:r>
            <a:r>
              <a:rPr lang="en-US" sz="1050" dirty="0">
                <a:solidFill>
                  <a:schemeClr val="tx1"/>
                </a:solidFill>
              </a:rPr>
              <a:t>all grade levels and in all content </a:t>
            </a:r>
            <a:r>
              <a:rPr lang="en-US" sz="1050" dirty="0" smtClean="0">
                <a:solidFill>
                  <a:schemeClr val="tx1"/>
                </a:solidFill>
              </a:rPr>
              <a:t>areas.</a:t>
            </a:r>
          </a:p>
          <a:p>
            <a:r>
              <a:rPr lang="en-US" sz="1050" dirty="0" smtClean="0">
                <a:solidFill>
                  <a:schemeClr val="tx1"/>
                </a:solidFill>
              </a:rPr>
              <a:t>Distinguished: </a:t>
            </a:r>
            <a:r>
              <a:rPr lang="en-US" sz="1050" b="1" i="1" dirty="0" smtClean="0">
                <a:solidFill>
                  <a:schemeClr val="tx1"/>
                </a:solidFill>
              </a:rPr>
              <a:t>At or above </a:t>
            </a:r>
            <a:r>
              <a:rPr lang="en-US" sz="1050" dirty="0" smtClean="0">
                <a:solidFill>
                  <a:schemeClr val="tx1"/>
                </a:solidFill>
              </a:rPr>
              <a:t>the system, RESA, and State on a majority of the tests across all grade levels.</a:t>
            </a:r>
            <a:endParaRPr lang="en-US" sz="1050" dirty="0">
              <a:solidFill>
                <a:schemeClr val="tx1"/>
              </a:solidFill>
            </a:endParaRPr>
          </a:p>
          <a:p>
            <a:endParaRPr lang="en-US" sz="105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6858124"/>
              </p:ext>
            </p:extLst>
          </p:nvPr>
        </p:nvGraphicFramePr>
        <p:xfrm>
          <a:off x="914400" y="1066800"/>
          <a:ext cx="7162800" cy="5191760"/>
        </p:xfrm>
        <a:graphic>
          <a:graphicData uri="http://schemas.openxmlformats.org/drawingml/2006/table">
            <a:tbl>
              <a:tblPr firstRow="1" bandRow="1">
                <a:tableStyleId>{5C22544A-7EE6-4342-B048-85BDC9FD1C3A}</a:tableStyleId>
              </a:tblPr>
              <a:tblGrid>
                <a:gridCol w="1044437"/>
                <a:gridCol w="708163"/>
                <a:gridCol w="609600"/>
                <a:gridCol w="609600"/>
                <a:gridCol w="723900"/>
                <a:gridCol w="647700"/>
                <a:gridCol w="609600"/>
                <a:gridCol w="838200"/>
                <a:gridCol w="609600"/>
                <a:gridCol w="762000"/>
              </a:tblGrid>
              <a:tr h="370840">
                <a:tc rowSpan="2">
                  <a:txBody>
                    <a:bodyPr/>
                    <a:lstStyle/>
                    <a:p>
                      <a:r>
                        <a:rPr lang="en-US" sz="1500" dirty="0" smtClean="0"/>
                        <a:t>Grade/</a:t>
                      </a:r>
                    </a:p>
                    <a:p>
                      <a:r>
                        <a:rPr lang="en-US" sz="1500" dirty="0" smtClean="0"/>
                        <a:t>Content</a:t>
                      </a:r>
                      <a:endParaRPr lang="en-US" sz="1500" dirty="0"/>
                    </a:p>
                  </a:txBody>
                  <a:tcPr/>
                </a:tc>
                <a:tc gridSpan="3">
                  <a:txBody>
                    <a:bodyPr/>
                    <a:lstStyle/>
                    <a:p>
                      <a:r>
                        <a:rPr lang="en-US" sz="1700" smtClean="0"/>
                        <a:t>Distinguished</a:t>
                      </a:r>
                      <a:endParaRPr lang="en-US" sz="1700"/>
                    </a:p>
                  </a:txBody>
                  <a:tcPr/>
                </a:tc>
                <a:tc hMerge="1">
                  <a:txBody>
                    <a:bodyPr/>
                    <a:lstStyle/>
                    <a:p>
                      <a:endParaRPr lang="en-US" dirty="0"/>
                    </a:p>
                  </a:txBody>
                  <a:tcPr/>
                </a:tc>
                <a:tc hMerge="1">
                  <a:txBody>
                    <a:bodyPr/>
                    <a:lstStyle/>
                    <a:p>
                      <a:endParaRPr lang="en-US" dirty="0"/>
                    </a:p>
                  </a:txBody>
                  <a:tcPr/>
                </a:tc>
                <a:tc gridSpan="3">
                  <a:txBody>
                    <a:bodyPr/>
                    <a:lstStyle/>
                    <a:p>
                      <a:r>
                        <a:rPr lang="en-US" sz="1700" dirty="0" smtClean="0"/>
                        <a:t>Proficient</a:t>
                      </a:r>
                      <a:r>
                        <a:rPr lang="en-US" sz="1700" baseline="0" dirty="0" smtClean="0"/>
                        <a:t> &amp; Above</a:t>
                      </a:r>
                      <a:endParaRPr lang="en-US" sz="1700" dirty="0"/>
                    </a:p>
                  </a:txBody>
                  <a:tcPr/>
                </a:tc>
                <a:tc hMerge="1">
                  <a:txBody>
                    <a:bodyPr/>
                    <a:lstStyle/>
                    <a:p>
                      <a:endParaRPr lang="en-US" dirty="0"/>
                    </a:p>
                  </a:txBody>
                  <a:tcPr/>
                </a:tc>
                <a:tc hMerge="1">
                  <a:txBody>
                    <a:bodyPr/>
                    <a:lstStyle/>
                    <a:p>
                      <a:endParaRPr lang="en-US" dirty="0"/>
                    </a:p>
                  </a:txBody>
                  <a:tcPr/>
                </a:tc>
                <a:tc gridSpan="3">
                  <a:txBody>
                    <a:bodyPr/>
                    <a:lstStyle/>
                    <a:p>
                      <a:r>
                        <a:rPr lang="en-US" sz="1700" dirty="0" smtClean="0"/>
                        <a:t>Developing &amp; Above</a:t>
                      </a:r>
                      <a:endParaRPr lang="en-US" sz="1700"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r>
                        <a:rPr lang="en-US" sz="1400" i="1" dirty="0" smtClean="0"/>
                        <a:t>System</a:t>
                      </a:r>
                      <a:endParaRPr lang="en-US" sz="1400" i="1" dirty="0"/>
                    </a:p>
                  </a:txBody>
                  <a:tcPr/>
                </a:tc>
                <a:tc>
                  <a:txBody>
                    <a:bodyPr/>
                    <a:lstStyle/>
                    <a:p>
                      <a:r>
                        <a:rPr lang="en-US" sz="1400" i="1" dirty="0" smtClean="0"/>
                        <a:t>RESA</a:t>
                      </a:r>
                      <a:endParaRPr lang="en-US" sz="1400" i="1" dirty="0"/>
                    </a:p>
                  </a:txBody>
                  <a:tcPr/>
                </a:tc>
                <a:tc>
                  <a:txBody>
                    <a:bodyPr/>
                    <a:lstStyle/>
                    <a:p>
                      <a:r>
                        <a:rPr lang="en-US" sz="1400" i="1" dirty="0" smtClean="0"/>
                        <a:t>State</a:t>
                      </a:r>
                      <a:endParaRPr lang="en-US" sz="1400" i="1" dirty="0"/>
                    </a:p>
                  </a:txBody>
                  <a:tcPr/>
                </a:tc>
                <a:tc>
                  <a:txBody>
                    <a:bodyPr/>
                    <a:lstStyle/>
                    <a:p>
                      <a:r>
                        <a:rPr lang="en-US" sz="1400" i="1" dirty="0" smtClean="0"/>
                        <a:t>System</a:t>
                      </a:r>
                      <a:endParaRPr lang="en-US" sz="1400" i="1" dirty="0"/>
                    </a:p>
                  </a:txBody>
                  <a:tcPr/>
                </a:tc>
                <a:tc>
                  <a:txBody>
                    <a:bodyPr/>
                    <a:lstStyle/>
                    <a:p>
                      <a:r>
                        <a:rPr lang="en-US" sz="1400" i="1" dirty="0" smtClean="0"/>
                        <a:t>RESA</a:t>
                      </a:r>
                      <a:endParaRPr lang="en-US" sz="1400" i="1" dirty="0"/>
                    </a:p>
                  </a:txBody>
                  <a:tcPr/>
                </a:tc>
                <a:tc>
                  <a:txBody>
                    <a:bodyPr/>
                    <a:lstStyle/>
                    <a:p>
                      <a:r>
                        <a:rPr lang="en-US" sz="1400" i="1" dirty="0" smtClean="0"/>
                        <a:t>State</a:t>
                      </a:r>
                      <a:endParaRPr lang="en-US" sz="1400" i="1" dirty="0"/>
                    </a:p>
                  </a:txBody>
                  <a:tcPr/>
                </a:tc>
                <a:tc>
                  <a:txBody>
                    <a:bodyPr/>
                    <a:lstStyle/>
                    <a:p>
                      <a:r>
                        <a:rPr lang="en-US" sz="1400" i="1" dirty="0" smtClean="0"/>
                        <a:t>System</a:t>
                      </a:r>
                      <a:endParaRPr lang="en-US" sz="1400" i="1" dirty="0"/>
                    </a:p>
                  </a:txBody>
                  <a:tcPr/>
                </a:tc>
                <a:tc>
                  <a:txBody>
                    <a:bodyPr/>
                    <a:lstStyle/>
                    <a:p>
                      <a:r>
                        <a:rPr lang="en-US" sz="1400" i="1" dirty="0" smtClean="0"/>
                        <a:t>RESA</a:t>
                      </a:r>
                      <a:endParaRPr lang="en-US" sz="1400" i="1" dirty="0"/>
                    </a:p>
                  </a:txBody>
                  <a:tcPr/>
                </a:tc>
                <a:tc>
                  <a:txBody>
                    <a:bodyPr/>
                    <a:lstStyle/>
                    <a:p>
                      <a:r>
                        <a:rPr lang="en-US" sz="1400" i="1" dirty="0" smtClean="0"/>
                        <a:t>State</a:t>
                      </a:r>
                      <a:endParaRPr lang="en-US" sz="1400" i="1" dirty="0"/>
                    </a:p>
                  </a:txBody>
                  <a:tcPr/>
                </a:tc>
              </a:tr>
              <a:tr h="370840">
                <a:tc>
                  <a:txBody>
                    <a:bodyPr/>
                    <a:lstStyle/>
                    <a:p>
                      <a:r>
                        <a:rPr lang="en-US" dirty="0" smtClean="0"/>
                        <a:t>3</a:t>
                      </a:r>
                      <a:r>
                        <a:rPr lang="en-US" baseline="30000" dirty="0" smtClean="0"/>
                        <a:t>rd</a:t>
                      </a:r>
                      <a:r>
                        <a:rPr lang="en-US" baseline="0" dirty="0" smtClean="0"/>
                        <a:t> </a:t>
                      </a:r>
                      <a:r>
                        <a:rPr lang="en-US" dirty="0" smtClean="0"/>
                        <a:t>ELA</a:t>
                      </a:r>
                      <a:endParaRPr lang="en-US" dirty="0"/>
                    </a:p>
                  </a:txBody>
                  <a:tcPr/>
                </a:tc>
                <a:tc>
                  <a:txBody>
                    <a:bodyPr/>
                    <a:lstStyle/>
                    <a:p>
                      <a:r>
                        <a:rPr lang="en-US" sz="1500" dirty="0" smtClean="0">
                          <a:solidFill>
                            <a:srgbClr val="C00000"/>
                          </a:solidFill>
                        </a:rPr>
                        <a:t>-2</a:t>
                      </a:r>
                      <a:endParaRPr lang="en-US" sz="1500" dirty="0">
                        <a:solidFill>
                          <a:srgbClr val="C00000"/>
                        </a:solidFill>
                      </a:endParaRPr>
                    </a:p>
                  </a:txBody>
                  <a:tcPr/>
                </a:tc>
                <a:tc>
                  <a:txBody>
                    <a:bodyPr/>
                    <a:lstStyle/>
                    <a:p>
                      <a:r>
                        <a:rPr lang="en-US" sz="1500" dirty="0" smtClean="0">
                          <a:solidFill>
                            <a:schemeClr val="tx1"/>
                          </a:solidFill>
                        </a:rPr>
                        <a:t>Same</a:t>
                      </a:r>
                      <a:endParaRPr lang="en-US" sz="1500" dirty="0">
                        <a:solidFill>
                          <a:schemeClr val="tx1"/>
                        </a:solidFill>
                      </a:endParaRPr>
                    </a:p>
                  </a:txBody>
                  <a:tcPr/>
                </a:tc>
                <a:tc>
                  <a:txBody>
                    <a:bodyPr/>
                    <a:lstStyle/>
                    <a:p>
                      <a:r>
                        <a:rPr lang="en-US" sz="1500" dirty="0" smtClean="0">
                          <a:solidFill>
                            <a:srgbClr val="006600"/>
                          </a:solidFill>
                        </a:rPr>
                        <a:t>+1</a:t>
                      </a:r>
                      <a:endParaRPr lang="en-US" sz="1500" dirty="0">
                        <a:solidFill>
                          <a:srgbClr val="006600"/>
                        </a:solidFill>
                      </a:endParaRPr>
                    </a:p>
                  </a:txBody>
                  <a:tcPr/>
                </a:tc>
                <a:tc>
                  <a:txBody>
                    <a:bodyPr/>
                    <a:lstStyle/>
                    <a:p>
                      <a:r>
                        <a:rPr lang="en-US" sz="1500" dirty="0" smtClean="0">
                          <a:solidFill>
                            <a:srgbClr val="006600"/>
                          </a:solidFill>
                        </a:rPr>
                        <a:t>+6</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+14</a:t>
                      </a:r>
                      <a:endParaRPr lang="en-US" sz="1500" dirty="0">
                        <a:solidFill>
                          <a:srgbClr val="006600"/>
                        </a:solidFill>
                      </a:endParaRPr>
                    </a:p>
                  </a:txBody>
                  <a:tcPr/>
                </a:tc>
                <a:tc>
                  <a:txBody>
                    <a:bodyPr/>
                    <a:lstStyle/>
                    <a:p>
                      <a:r>
                        <a:rPr lang="en-US" sz="1500" dirty="0" smtClean="0">
                          <a:solidFill>
                            <a:srgbClr val="006600"/>
                          </a:solidFill>
                        </a:rPr>
                        <a:t>+4</a:t>
                      </a:r>
                      <a:endParaRPr lang="en-US" sz="1500" dirty="0">
                        <a:solidFill>
                          <a:srgbClr val="006600"/>
                        </a:solidFill>
                      </a:endParaRPr>
                    </a:p>
                  </a:txBody>
                  <a:tcPr/>
                </a:tc>
                <a:tc>
                  <a:txBody>
                    <a:bodyPr/>
                    <a:lstStyle/>
                    <a:p>
                      <a:r>
                        <a:rPr lang="en-US" sz="1500" dirty="0" smtClean="0">
                          <a:solidFill>
                            <a:srgbClr val="006600"/>
                          </a:solidFill>
                        </a:rPr>
                        <a:t>+8</a:t>
                      </a:r>
                      <a:endParaRPr lang="en-US" sz="1500" dirty="0">
                        <a:solidFill>
                          <a:srgbClr val="006600"/>
                        </a:solidFill>
                      </a:endParaRPr>
                    </a:p>
                  </a:txBody>
                  <a:tcPr/>
                </a:tc>
                <a:tc>
                  <a:txBody>
                    <a:bodyPr/>
                    <a:lstStyle/>
                    <a:p>
                      <a:r>
                        <a:rPr lang="en-US" sz="1500" dirty="0" smtClean="0">
                          <a:solidFill>
                            <a:srgbClr val="006600"/>
                          </a:solidFill>
                        </a:rPr>
                        <a:t>+12</a:t>
                      </a:r>
                      <a:endParaRPr lang="en-US" sz="1500" dirty="0">
                        <a:solidFill>
                          <a:srgbClr val="006600"/>
                        </a:solidFill>
                      </a:endParaRPr>
                    </a:p>
                  </a:txBody>
                  <a:tcPr/>
                </a:tc>
              </a:tr>
              <a:tr h="370840">
                <a:tc>
                  <a:txBody>
                    <a:bodyPr/>
                    <a:lstStyle/>
                    <a:p>
                      <a:r>
                        <a:rPr lang="en-US" dirty="0" smtClean="0"/>
                        <a:t>3</a:t>
                      </a:r>
                      <a:r>
                        <a:rPr lang="en-US" baseline="30000" dirty="0" smtClean="0"/>
                        <a:t>rd</a:t>
                      </a:r>
                      <a:r>
                        <a:rPr lang="en-US" baseline="0" dirty="0" smtClean="0"/>
                        <a:t> </a:t>
                      </a:r>
                      <a:r>
                        <a:rPr lang="en-US" dirty="0" smtClean="0"/>
                        <a:t>Math</a:t>
                      </a:r>
                      <a:endParaRPr lang="en-US" dirty="0"/>
                    </a:p>
                  </a:txBody>
                  <a:tcPr/>
                </a:tc>
                <a:tc>
                  <a:txBody>
                    <a:bodyPr/>
                    <a:lstStyle/>
                    <a:p>
                      <a:r>
                        <a:rPr lang="en-US" sz="1500" dirty="0" smtClean="0">
                          <a:solidFill>
                            <a:srgbClr val="006600"/>
                          </a:solidFill>
                        </a:rPr>
                        <a:t>+1</a:t>
                      </a:r>
                      <a:endParaRPr lang="en-US" sz="1500" dirty="0">
                        <a:solidFill>
                          <a:srgbClr val="006600"/>
                        </a:solidFill>
                      </a:endParaRPr>
                    </a:p>
                  </a:txBody>
                  <a:tcPr/>
                </a:tc>
                <a:tc>
                  <a:txBody>
                    <a:bodyPr/>
                    <a:lstStyle/>
                    <a:p>
                      <a:r>
                        <a:rPr lang="en-US" sz="1500" dirty="0" smtClean="0">
                          <a:solidFill>
                            <a:srgbClr val="C00000"/>
                          </a:solidFill>
                        </a:rPr>
                        <a:t>-1</a:t>
                      </a:r>
                      <a:endParaRPr lang="en-US" sz="1500" dirty="0">
                        <a:solidFill>
                          <a:srgbClr val="C00000"/>
                        </a:solidFill>
                      </a:endParaRPr>
                    </a:p>
                  </a:txBody>
                  <a:tcPr/>
                </a:tc>
                <a:tc>
                  <a:txBody>
                    <a:bodyPr/>
                    <a:lstStyle/>
                    <a:p>
                      <a:r>
                        <a:rPr lang="en-US" sz="1500" dirty="0" smtClean="0">
                          <a:solidFill>
                            <a:schemeClr val="tx1"/>
                          </a:solidFill>
                        </a:rPr>
                        <a:t>Same</a:t>
                      </a:r>
                      <a:endParaRPr lang="en-US" sz="1500" dirty="0">
                        <a:solidFill>
                          <a:schemeClr val="tx1"/>
                        </a:solidFill>
                      </a:endParaRPr>
                    </a:p>
                  </a:txBody>
                  <a:tcPr/>
                </a:tc>
                <a:tc>
                  <a:txBody>
                    <a:bodyPr/>
                    <a:lstStyle/>
                    <a:p>
                      <a:r>
                        <a:rPr lang="en-US" sz="1500" dirty="0" smtClean="0">
                          <a:solidFill>
                            <a:srgbClr val="006600"/>
                          </a:solidFill>
                        </a:rPr>
                        <a:t>+16</a:t>
                      </a:r>
                      <a:endParaRPr lang="en-US" sz="1500" dirty="0">
                        <a:solidFill>
                          <a:srgbClr val="006600"/>
                        </a:solidFill>
                      </a:endParaRPr>
                    </a:p>
                  </a:txBody>
                  <a:tcPr/>
                </a:tc>
                <a:tc>
                  <a:txBody>
                    <a:bodyPr/>
                    <a:lstStyle/>
                    <a:p>
                      <a:r>
                        <a:rPr lang="en-US" sz="1500" dirty="0" smtClean="0">
                          <a:solidFill>
                            <a:srgbClr val="006600"/>
                          </a:solidFill>
                        </a:rPr>
                        <a:t>+18</a:t>
                      </a:r>
                      <a:endParaRPr lang="en-US" sz="1500" dirty="0">
                        <a:solidFill>
                          <a:srgbClr val="006600"/>
                        </a:solidFill>
                      </a:endParaRPr>
                    </a:p>
                  </a:txBody>
                  <a:tcPr/>
                </a:tc>
                <a:tc>
                  <a:txBody>
                    <a:bodyPr/>
                    <a:lstStyle/>
                    <a:p>
                      <a:r>
                        <a:rPr lang="en-US" sz="1500" dirty="0" smtClean="0">
                          <a:solidFill>
                            <a:srgbClr val="006600"/>
                          </a:solidFill>
                        </a:rPr>
                        <a:t>+24</a:t>
                      </a:r>
                      <a:endParaRPr lang="en-US" sz="1500" dirty="0">
                        <a:solidFill>
                          <a:srgbClr val="006600"/>
                        </a:solidFill>
                      </a:endParaRPr>
                    </a:p>
                  </a:txBody>
                  <a:tcPr/>
                </a:tc>
                <a:tc>
                  <a:txBody>
                    <a:bodyPr/>
                    <a:lstStyle/>
                    <a:p>
                      <a:r>
                        <a:rPr lang="en-US" sz="1500" dirty="0" smtClean="0">
                          <a:solidFill>
                            <a:srgbClr val="006600"/>
                          </a:solidFill>
                        </a:rPr>
                        <a:t>+6</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+12</a:t>
                      </a:r>
                      <a:endParaRPr lang="en-US" sz="1500" dirty="0">
                        <a:solidFill>
                          <a:srgbClr val="006600"/>
                        </a:solidFill>
                      </a:endParaRPr>
                    </a:p>
                  </a:txBody>
                  <a:tcPr/>
                </a:tc>
              </a:tr>
              <a:tr h="370840">
                <a:tc>
                  <a:txBody>
                    <a:bodyPr/>
                    <a:lstStyle/>
                    <a:p>
                      <a:r>
                        <a:rPr lang="en-US" dirty="0" smtClean="0"/>
                        <a:t>3</a:t>
                      </a:r>
                      <a:r>
                        <a:rPr lang="en-US" baseline="30000" dirty="0" smtClean="0"/>
                        <a:t>rd</a:t>
                      </a:r>
                      <a:r>
                        <a:rPr lang="en-US" baseline="0" dirty="0" smtClean="0"/>
                        <a:t> </a:t>
                      </a:r>
                      <a:r>
                        <a:rPr lang="en-US" dirty="0" err="1" smtClean="0"/>
                        <a:t>Sci</a:t>
                      </a:r>
                      <a:endParaRPr lang="en-US" dirty="0"/>
                    </a:p>
                  </a:txBody>
                  <a:tcPr/>
                </a:tc>
                <a:tc>
                  <a:txBody>
                    <a:bodyPr/>
                    <a:lstStyle/>
                    <a:p>
                      <a:r>
                        <a:rPr lang="en-US" sz="1500" dirty="0" smtClean="0">
                          <a:solidFill>
                            <a:srgbClr val="006600"/>
                          </a:solidFill>
                        </a:rPr>
                        <a:t>+5</a:t>
                      </a:r>
                      <a:endParaRPr lang="en-US" sz="1500" dirty="0">
                        <a:solidFill>
                          <a:srgbClr val="006600"/>
                        </a:solidFill>
                      </a:endParaRPr>
                    </a:p>
                  </a:txBody>
                  <a:tcPr/>
                </a:tc>
                <a:tc>
                  <a:txBody>
                    <a:bodyPr/>
                    <a:lstStyle/>
                    <a:p>
                      <a:r>
                        <a:rPr lang="en-US" sz="1500" dirty="0" smtClean="0">
                          <a:solidFill>
                            <a:srgbClr val="006600"/>
                          </a:solidFill>
                        </a:rPr>
                        <a:t>+3</a:t>
                      </a:r>
                      <a:endParaRPr lang="en-US" sz="1500" dirty="0">
                        <a:solidFill>
                          <a:srgbClr val="006600"/>
                        </a:solidFill>
                      </a:endParaRPr>
                    </a:p>
                  </a:txBody>
                  <a:tcPr>
                    <a:noFill/>
                  </a:tcPr>
                </a:tc>
                <a:tc>
                  <a:txBody>
                    <a:bodyPr/>
                    <a:lstStyle/>
                    <a:p>
                      <a:r>
                        <a:rPr lang="en-US" sz="1500" dirty="0" smtClean="0">
                          <a:solidFill>
                            <a:srgbClr val="006600"/>
                          </a:solidFill>
                        </a:rPr>
                        <a:t>+5</a:t>
                      </a:r>
                      <a:endParaRPr lang="en-US" sz="1500" dirty="0">
                        <a:solidFill>
                          <a:srgbClr val="006600"/>
                        </a:solidFill>
                      </a:endParaRPr>
                    </a:p>
                  </a:txBody>
                  <a:tcPr>
                    <a:noFill/>
                  </a:tcPr>
                </a:tc>
                <a:tc>
                  <a:txBody>
                    <a:bodyPr/>
                    <a:lstStyle/>
                    <a:p>
                      <a:r>
                        <a:rPr lang="en-US" sz="1500" dirty="0" smtClean="0">
                          <a:solidFill>
                            <a:srgbClr val="006600"/>
                          </a:solidFill>
                        </a:rPr>
                        <a:t>+8</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+16</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+13</a:t>
                      </a:r>
                      <a:endParaRPr lang="en-US" sz="1500" dirty="0">
                        <a:solidFill>
                          <a:srgbClr val="006600"/>
                        </a:solidFill>
                      </a:endParaRPr>
                    </a:p>
                  </a:txBody>
                  <a:tcPr/>
                </a:tc>
              </a:tr>
              <a:tr h="370840">
                <a:tc>
                  <a:txBody>
                    <a:bodyPr/>
                    <a:lstStyle/>
                    <a:p>
                      <a:r>
                        <a:rPr lang="en-US" dirty="0" smtClean="0"/>
                        <a:t>3</a:t>
                      </a:r>
                      <a:r>
                        <a:rPr lang="en-US" baseline="30000" dirty="0" smtClean="0"/>
                        <a:t>rd</a:t>
                      </a:r>
                      <a:r>
                        <a:rPr lang="en-US" baseline="0" dirty="0" smtClean="0"/>
                        <a:t> </a:t>
                      </a:r>
                      <a:r>
                        <a:rPr lang="en-US" dirty="0" smtClean="0"/>
                        <a:t>SS</a:t>
                      </a:r>
                      <a:endParaRPr lang="en-US" dirty="0"/>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+12</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+13</a:t>
                      </a:r>
                      <a:endParaRPr lang="en-US" sz="1500" dirty="0">
                        <a:solidFill>
                          <a:srgbClr val="006600"/>
                        </a:solidFill>
                      </a:endParaRPr>
                    </a:p>
                  </a:txBody>
                  <a:tcPr/>
                </a:tc>
                <a:tc>
                  <a:txBody>
                    <a:bodyPr/>
                    <a:lstStyle/>
                    <a:p>
                      <a:r>
                        <a:rPr lang="en-US" sz="1500" dirty="0" smtClean="0">
                          <a:solidFill>
                            <a:srgbClr val="006600"/>
                          </a:solidFill>
                        </a:rPr>
                        <a:t>+5</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r>
              <a:tr h="370840">
                <a:tc>
                  <a:txBody>
                    <a:bodyPr/>
                    <a:lstStyle/>
                    <a:p>
                      <a:r>
                        <a:rPr lang="en-US" dirty="0" smtClean="0"/>
                        <a:t>4</a:t>
                      </a:r>
                      <a:r>
                        <a:rPr lang="en-US" baseline="30000" dirty="0" smtClean="0"/>
                        <a:t>th</a:t>
                      </a:r>
                      <a:r>
                        <a:rPr lang="en-US" baseline="0" dirty="0" smtClean="0"/>
                        <a:t> </a:t>
                      </a:r>
                      <a:r>
                        <a:rPr lang="en-US" dirty="0" smtClean="0"/>
                        <a:t>ELA</a:t>
                      </a:r>
                      <a:endParaRPr lang="en-US" dirty="0"/>
                    </a:p>
                  </a:txBody>
                  <a:tcPr/>
                </a:tc>
                <a:tc>
                  <a:txBody>
                    <a:bodyPr/>
                    <a:lstStyle/>
                    <a:p>
                      <a:r>
                        <a:rPr lang="en-US" sz="1500" dirty="0" smtClean="0">
                          <a:solidFill>
                            <a:srgbClr val="006600"/>
                          </a:solidFill>
                        </a:rPr>
                        <a:t>+12</a:t>
                      </a:r>
                      <a:endParaRPr lang="en-US" sz="1500" dirty="0">
                        <a:solidFill>
                          <a:srgbClr val="006600"/>
                        </a:solidFill>
                      </a:endParaRPr>
                    </a:p>
                  </a:txBody>
                  <a:tcPr/>
                </a:tc>
                <a:tc>
                  <a:txBody>
                    <a:bodyPr/>
                    <a:lstStyle/>
                    <a:p>
                      <a:r>
                        <a:rPr lang="en-US" sz="1500" dirty="0" smtClean="0">
                          <a:solidFill>
                            <a:srgbClr val="006600"/>
                          </a:solidFill>
                        </a:rPr>
                        <a:t>+15</a:t>
                      </a:r>
                      <a:endParaRPr lang="en-US" sz="1500" dirty="0">
                        <a:solidFill>
                          <a:srgbClr val="006600"/>
                        </a:solidFill>
                      </a:endParaRPr>
                    </a:p>
                  </a:txBody>
                  <a:tcPr/>
                </a:tc>
                <a:tc>
                  <a:txBody>
                    <a:bodyPr/>
                    <a:lstStyle/>
                    <a:p>
                      <a:r>
                        <a:rPr lang="en-US" sz="1500" dirty="0" smtClean="0">
                          <a:solidFill>
                            <a:srgbClr val="006600"/>
                          </a:solidFill>
                        </a:rPr>
                        <a:t>+15</a:t>
                      </a:r>
                      <a:endParaRPr lang="en-US" sz="1500" dirty="0">
                        <a:solidFill>
                          <a:srgbClr val="006600"/>
                        </a:solidFill>
                      </a:endParaRPr>
                    </a:p>
                  </a:txBody>
                  <a:tcPr/>
                </a:tc>
                <a:tc>
                  <a:txBody>
                    <a:bodyPr/>
                    <a:lstStyle/>
                    <a:p>
                      <a:r>
                        <a:rPr lang="en-US" sz="1500" dirty="0" smtClean="0">
                          <a:solidFill>
                            <a:srgbClr val="006600"/>
                          </a:solidFill>
                        </a:rPr>
                        <a:t>+18</a:t>
                      </a:r>
                      <a:endParaRPr lang="en-US" sz="1500" dirty="0">
                        <a:solidFill>
                          <a:srgbClr val="006600"/>
                        </a:solidFill>
                      </a:endParaRPr>
                    </a:p>
                  </a:txBody>
                  <a:tcPr/>
                </a:tc>
                <a:tc>
                  <a:txBody>
                    <a:bodyPr/>
                    <a:lstStyle/>
                    <a:p>
                      <a:r>
                        <a:rPr lang="en-US" sz="1500" dirty="0" smtClean="0">
                          <a:solidFill>
                            <a:srgbClr val="006600"/>
                          </a:solidFill>
                        </a:rPr>
                        <a:t>+25</a:t>
                      </a:r>
                      <a:endParaRPr lang="en-US" sz="1500" dirty="0">
                        <a:solidFill>
                          <a:srgbClr val="006600"/>
                        </a:solidFill>
                      </a:endParaRPr>
                    </a:p>
                  </a:txBody>
                  <a:tcPr/>
                </a:tc>
                <a:tc>
                  <a:txBody>
                    <a:bodyPr/>
                    <a:lstStyle/>
                    <a:p>
                      <a:r>
                        <a:rPr lang="en-US" sz="1500" dirty="0" smtClean="0">
                          <a:solidFill>
                            <a:srgbClr val="006600"/>
                          </a:solidFill>
                        </a:rPr>
                        <a:t>+27</a:t>
                      </a:r>
                      <a:endParaRPr lang="en-US" sz="1500" dirty="0">
                        <a:solidFill>
                          <a:srgbClr val="006600"/>
                        </a:solidFill>
                      </a:endParaRPr>
                    </a:p>
                  </a:txBody>
                  <a:tcPr/>
                </a:tc>
                <a:tc>
                  <a:txBody>
                    <a:bodyPr/>
                    <a:lstStyle/>
                    <a:p>
                      <a:r>
                        <a:rPr lang="en-US" sz="1500" dirty="0" smtClean="0">
                          <a:solidFill>
                            <a:srgbClr val="006600"/>
                          </a:solidFill>
                        </a:rPr>
                        <a:t>+6</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+14</a:t>
                      </a:r>
                      <a:endParaRPr lang="en-US" sz="1500" dirty="0">
                        <a:solidFill>
                          <a:srgbClr val="006600"/>
                        </a:solidFill>
                      </a:endParaRPr>
                    </a:p>
                  </a:txBody>
                  <a:tcPr/>
                </a:tc>
              </a:tr>
              <a:tr h="370840">
                <a:tc>
                  <a:txBody>
                    <a:bodyPr/>
                    <a:lstStyle/>
                    <a:p>
                      <a:r>
                        <a:rPr lang="en-US" dirty="0" smtClean="0"/>
                        <a:t>4</a:t>
                      </a:r>
                      <a:r>
                        <a:rPr lang="en-US" baseline="30000" dirty="0" smtClean="0"/>
                        <a:t>th</a:t>
                      </a:r>
                      <a:r>
                        <a:rPr lang="en-US" baseline="0" dirty="0" smtClean="0"/>
                        <a:t> </a:t>
                      </a:r>
                      <a:r>
                        <a:rPr lang="en-US" dirty="0" smtClean="0"/>
                        <a:t>Math</a:t>
                      </a:r>
                      <a:endParaRPr lang="en-US" dirty="0"/>
                    </a:p>
                  </a:txBody>
                  <a:tcPr/>
                </a:tc>
                <a:tc>
                  <a:txBody>
                    <a:bodyPr/>
                    <a:lstStyle/>
                    <a:p>
                      <a:r>
                        <a:rPr lang="en-US" sz="1500" dirty="0" smtClean="0">
                          <a:solidFill>
                            <a:srgbClr val="006600"/>
                          </a:solidFill>
                        </a:rPr>
                        <a:t>+5</a:t>
                      </a:r>
                      <a:endParaRPr lang="en-US" sz="1500" dirty="0">
                        <a:solidFill>
                          <a:srgbClr val="006600"/>
                        </a:solidFill>
                      </a:endParaRPr>
                    </a:p>
                  </a:txBody>
                  <a:tcPr/>
                </a:tc>
                <a:tc>
                  <a:txBody>
                    <a:bodyPr/>
                    <a:lstStyle/>
                    <a:p>
                      <a:r>
                        <a:rPr lang="en-US" sz="1500" dirty="0" smtClean="0">
                          <a:solidFill>
                            <a:srgbClr val="006600"/>
                          </a:solidFill>
                        </a:rPr>
                        <a:t>+5</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+8</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+14</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+14</a:t>
                      </a:r>
                      <a:endParaRPr lang="en-US" sz="1500" dirty="0">
                        <a:solidFill>
                          <a:srgbClr val="006600"/>
                        </a:solidFill>
                      </a:endParaRPr>
                    </a:p>
                  </a:txBody>
                  <a:tcPr/>
                </a:tc>
              </a:tr>
              <a:tr h="370840">
                <a:tc>
                  <a:txBody>
                    <a:bodyPr/>
                    <a:lstStyle/>
                    <a:p>
                      <a:r>
                        <a:rPr lang="en-US" dirty="0" smtClean="0"/>
                        <a:t>4</a:t>
                      </a:r>
                      <a:r>
                        <a:rPr lang="en-US" baseline="30000" dirty="0" smtClean="0"/>
                        <a:t>th</a:t>
                      </a:r>
                      <a:r>
                        <a:rPr lang="en-US" baseline="0" dirty="0" smtClean="0"/>
                        <a:t> </a:t>
                      </a:r>
                      <a:r>
                        <a:rPr lang="en-US" baseline="0" dirty="0" err="1" smtClean="0"/>
                        <a:t>S</a:t>
                      </a:r>
                      <a:r>
                        <a:rPr lang="en-US" dirty="0" err="1" smtClean="0"/>
                        <a:t>ci</a:t>
                      </a:r>
                      <a:endParaRPr lang="en-US" dirty="0"/>
                    </a:p>
                  </a:txBody>
                  <a:tcPr/>
                </a:tc>
                <a:tc>
                  <a:txBody>
                    <a:bodyPr/>
                    <a:lstStyle/>
                    <a:p>
                      <a:r>
                        <a:rPr lang="en-US" sz="1500" dirty="0" smtClean="0">
                          <a:solidFill>
                            <a:srgbClr val="C00000"/>
                          </a:solidFill>
                        </a:rPr>
                        <a:t>-3</a:t>
                      </a:r>
                      <a:endParaRPr lang="en-US" sz="1500" dirty="0">
                        <a:solidFill>
                          <a:srgbClr val="C00000"/>
                        </a:solidFill>
                      </a:endParaRPr>
                    </a:p>
                  </a:txBody>
                  <a:tcPr/>
                </a:tc>
                <a:tc>
                  <a:txBody>
                    <a:bodyPr/>
                    <a:lstStyle/>
                    <a:p>
                      <a:r>
                        <a:rPr lang="en-US" sz="1500" dirty="0" smtClean="0">
                          <a:solidFill>
                            <a:srgbClr val="C00000"/>
                          </a:solidFill>
                        </a:rPr>
                        <a:t>-3</a:t>
                      </a:r>
                      <a:endParaRPr lang="en-US" sz="1500" dirty="0">
                        <a:solidFill>
                          <a:srgbClr val="C00000"/>
                        </a:solidFill>
                      </a:endParaRPr>
                    </a:p>
                  </a:txBody>
                  <a:tcPr/>
                </a:tc>
                <a:tc>
                  <a:txBody>
                    <a:bodyPr/>
                    <a:lstStyle/>
                    <a:p>
                      <a:r>
                        <a:rPr lang="en-US" sz="1500" dirty="0" smtClean="0">
                          <a:solidFill>
                            <a:srgbClr val="C00000"/>
                          </a:solidFill>
                        </a:rPr>
                        <a:t>-3</a:t>
                      </a:r>
                      <a:endParaRPr lang="en-US" sz="1500" dirty="0">
                        <a:solidFill>
                          <a:srgbClr val="C00000"/>
                        </a:solidFill>
                      </a:endParaRPr>
                    </a:p>
                  </a:txBody>
                  <a:tcPr/>
                </a:tc>
                <a:tc>
                  <a:txBody>
                    <a:bodyPr/>
                    <a:lstStyle/>
                    <a:p>
                      <a:r>
                        <a:rPr lang="en-US" sz="1500" dirty="0" smtClean="0">
                          <a:solidFill>
                            <a:srgbClr val="006600"/>
                          </a:solidFill>
                        </a:rPr>
                        <a:t>+4</a:t>
                      </a:r>
                      <a:endParaRPr lang="en-US" sz="1500" dirty="0">
                        <a:solidFill>
                          <a:srgbClr val="006600"/>
                        </a:solidFill>
                      </a:endParaRPr>
                    </a:p>
                  </a:txBody>
                  <a:tcPr/>
                </a:tc>
                <a:tc>
                  <a:txBody>
                    <a:bodyPr/>
                    <a:lstStyle/>
                    <a:p>
                      <a:r>
                        <a:rPr lang="en-US" sz="1500" dirty="0" smtClean="0">
                          <a:solidFill>
                            <a:srgbClr val="006600"/>
                          </a:solidFill>
                        </a:rPr>
                        <a:t>+6</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+8</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+15</a:t>
                      </a:r>
                      <a:endParaRPr lang="en-US" sz="1500" dirty="0">
                        <a:solidFill>
                          <a:srgbClr val="006600"/>
                        </a:solidFill>
                      </a:endParaRPr>
                    </a:p>
                  </a:txBody>
                  <a:tcPr/>
                </a:tc>
              </a:tr>
              <a:tr h="370840">
                <a:tc>
                  <a:txBody>
                    <a:bodyPr/>
                    <a:lstStyle/>
                    <a:p>
                      <a:r>
                        <a:rPr lang="en-US" dirty="0" smtClean="0"/>
                        <a:t>4</a:t>
                      </a:r>
                      <a:r>
                        <a:rPr lang="en-US" baseline="30000" dirty="0" smtClean="0"/>
                        <a:t>th</a:t>
                      </a:r>
                      <a:r>
                        <a:rPr lang="en-US" baseline="0" dirty="0" smtClean="0"/>
                        <a:t> </a:t>
                      </a:r>
                      <a:r>
                        <a:rPr lang="en-US" dirty="0" smtClean="0"/>
                        <a:t>SS</a:t>
                      </a:r>
                      <a:endParaRPr lang="en-US" dirty="0"/>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+21</a:t>
                      </a:r>
                      <a:endParaRPr lang="en-US" sz="1500" dirty="0">
                        <a:solidFill>
                          <a:srgbClr val="006600"/>
                        </a:solidFill>
                      </a:endParaRPr>
                    </a:p>
                  </a:txBody>
                  <a:tcPr/>
                </a:tc>
                <a:tc>
                  <a:txBody>
                    <a:bodyPr/>
                    <a:lstStyle/>
                    <a:p>
                      <a:r>
                        <a:rPr lang="en-US" sz="1500" dirty="0" smtClean="0">
                          <a:solidFill>
                            <a:srgbClr val="006600"/>
                          </a:solidFill>
                        </a:rPr>
                        <a:t>+23</a:t>
                      </a:r>
                      <a:endParaRPr lang="en-US" sz="1500" dirty="0">
                        <a:solidFill>
                          <a:srgbClr val="006600"/>
                        </a:solidFill>
                      </a:endParaRPr>
                    </a:p>
                  </a:txBody>
                  <a:tcPr/>
                </a:tc>
                <a:tc>
                  <a:txBody>
                    <a:bodyPr/>
                    <a:lstStyle/>
                    <a:p>
                      <a:r>
                        <a:rPr lang="en-US" sz="1500" dirty="0" smtClean="0">
                          <a:solidFill>
                            <a:srgbClr val="006600"/>
                          </a:solidFill>
                        </a:rPr>
                        <a:t>+27</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+12</a:t>
                      </a:r>
                      <a:endParaRPr lang="en-US" sz="1500" dirty="0">
                        <a:solidFill>
                          <a:srgbClr val="006600"/>
                        </a:solidFill>
                      </a:endParaRPr>
                    </a:p>
                  </a:txBody>
                  <a:tcPr/>
                </a:tc>
                <a:tc>
                  <a:txBody>
                    <a:bodyPr/>
                    <a:lstStyle/>
                    <a:p>
                      <a:r>
                        <a:rPr lang="en-US" sz="1500" dirty="0" smtClean="0">
                          <a:solidFill>
                            <a:srgbClr val="006600"/>
                          </a:solidFill>
                        </a:rPr>
                        <a:t>+17</a:t>
                      </a:r>
                      <a:endParaRPr lang="en-US" sz="1500" dirty="0">
                        <a:solidFill>
                          <a:srgbClr val="006600"/>
                        </a:solidFill>
                      </a:endParaRPr>
                    </a:p>
                  </a:txBody>
                  <a:tcPr/>
                </a:tc>
              </a:tr>
              <a:tr h="370840">
                <a:tc>
                  <a:txBody>
                    <a:bodyPr/>
                    <a:lstStyle/>
                    <a:p>
                      <a:r>
                        <a:rPr lang="en-US" dirty="0" smtClean="0"/>
                        <a:t>5</a:t>
                      </a:r>
                      <a:r>
                        <a:rPr lang="en-US" baseline="30000" dirty="0" smtClean="0"/>
                        <a:t>th</a:t>
                      </a:r>
                      <a:r>
                        <a:rPr lang="en-US" baseline="0" dirty="0" smtClean="0"/>
                        <a:t> E</a:t>
                      </a:r>
                      <a:r>
                        <a:rPr lang="en-US" dirty="0" smtClean="0"/>
                        <a:t>LA</a:t>
                      </a:r>
                      <a:endParaRPr lang="en-US" dirty="0"/>
                    </a:p>
                  </a:txBody>
                  <a:tcPr/>
                </a:tc>
                <a:tc>
                  <a:txBody>
                    <a:bodyPr/>
                    <a:lstStyle/>
                    <a:p>
                      <a:r>
                        <a:rPr lang="en-US" sz="1500" dirty="0" smtClean="0">
                          <a:solidFill>
                            <a:srgbClr val="006600"/>
                          </a:solidFill>
                        </a:rPr>
                        <a:t>+2</a:t>
                      </a:r>
                      <a:endParaRPr lang="en-US" sz="1500" dirty="0">
                        <a:solidFill>
                          <a:srgbClr val="006600"/>
                        </a:solidFill>
                      </a:endParaRPr>
                    </a:p>
                  </a:txBody>
                  <a:tcPr/>
                </a:tc>
                <a:tc>
                  <a:txBody>
                    <a:bodyPr/>
                    <a:lstStyle/>
                    <a:p>
                      <a:r>
                        <a:rPr lang="en-US" sz="1500" dirty="0" smtClean="0">
                          <a:solidFill>
                            <a:srgbClr val="006600"/>
                          </a:solidFill>
                        </a:rPr>
                        <a:t>+4</a:t>
                      </a:r>
                      <a:endParaRPr lang="en-US" sz="1500" dirty="0">
                        <a:solidFill>
                          <a:srgbClr val="006600"/>
                        </a:solidFill>
                      </a:endParaRPr>
                    </a:p>
                  </a:txBody>
                  <a:tcPr/>
                </a:tc>
                <a:tc>
                  <a:txBody>
                    <a:bodyPr/>
                    <a:lstStyle/>
                    <a:p>
                      <a:r>
                        <a:rPr lang="en-US" sz="1500" dirty="0" smtClean="0">
                          <a:solidFill>
                            <a:srgbClr val="006600"/>
                          </a:solidFill>
                        </a:rPr>
                        <a:t>+4</a:t>
                      </a:r>
                      <a:endParaRPr lang="en-US" sz="1500" dirty="0">
                        <a:solidFill>
                          <a:srgbClr val="006600"/>
                        </a:solidFill>
                      </a:endParaRPr>
                    </a:p>
                  </a:txBody>
                  <a:tcPr/>
                </a:tc>
                <a:tc>
                  <a:txBody>
                    <a:bodyPr/>
                    <a:lstStyle/>
                    <a:p>
                      <a:r>
                        <a:rPr lang="en-US" sz="1500" dirty="0" smtClean="0">
                          <a:solidFill>
                            <a:srgbClr val="006600"/>
                          </a:solidFill>
                        </a:rPr>
                        <a:t>+8</a:t>
                      </a:r>
                      <a:endParaRPr lang="en-US" sz="1500" dirty="0">
                        <a:solidFill>
                          <a:srgbClr val="006600"/>
                        </a:solidFill>
                      </a:endParaRPr>
                    </a:p>
                  </a:txBody>
                  <a:tcPr/>
                </a:tc>
                <a:tc>
                  <a:txBody>
                    <a:bodyPr/>
                    <a:lstStyle/>
                    <a:p>
                      <a:r>
                        <a:rPr lang="en-US" sz="1500" dirty="0" smtClean="0">
                          <a:solidFill>
                            <a:srgbClr val="006600"/>
                          </a:solidFill>
                        </a:rPr>
                        <a:t>+13</a:t>
                      </a:r>
                      <a:endParaRPr lang="en-US" sz="1500" dirty="0">
                        <a:solidFill>
                          <a:srgbClr val="006600"/>
                        </a:solidFill>
                      </a:endParaRPr>
                    </a:p>
                  </a:txBody>
                  <a:tcPr/>
                </a:tc>
                <a:tc>
                  <a:txBody>
                    <a:bodyPr/>
                    <a:lstStyle/>
                    <a:p>
                      <a:r>
                        <a:rPr lang="en-US" sz="1500" dirty="0" smtClean="0">
                          <a:solidFill>
                            <a:srgbClr val="006600"/>
                          </a:solidFill>
                        </a:rPr>
                        <a:t>+15</a:t>
                      </a:r>
                      <a:endParaRPr lang="en-US" sz="1500" dirty="0">
                        <a:solidFill>
                          <a:srgbClr val="006600"/>
                        </a:solidFill>
                      </a:endParaRPr>
                    </a:p>
                  </a:txBody>
                  <a:tcPr/>
                </a:tc>
                <a:tc>
                  <a:txBody>
                    <a:bodyPr/>
                    <a:lstStyle/>
                    <a:p>
                      <a:r>
                        <a:rPr lang="en-US" sz="1500" dirty="0" smtClean="0">
                          <a:solidFill>
                            <a:srgbClr val="006600"/>
                          </a:solidFill>
                        </a:rPr>
                        <a:t>+2</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r>
              <a:tr h="370840">
                <a:tc>
                  <a:txBody>
                    <a:bodyPr/>
                    <a:lstStyle/>
                    <a:p>
                      <a:r>
                        <a:rPr lang="en-US" dirty="0" smtClean="0"/>
                        <a:t>5</a:t>
                      </a:r>
                      <a:r>
                        <a:rPr lang="en-US" baseline="30000" dirty="0" smtClean="0"/>
                        <a:t>th</a:t>
                      </a:r>
                      <a:r>
                        <a:rPr lang="en-US" baseline="0" dirty="0" smtClean="0"/>
                        <a:t> </a:t>
                      </a:r>
                      <a:r>
                        <a:rPr lang="en-US" dirty="0" smtClean="0"/>
                        <a:t>Math</a:t>
                      </a:r>
                      <a:endParaRPr lang="en-US" dirty="0"/>
                    </a:p>
                  </a:txBody>
                  <a:tcPr/>
                </a:tc>
                <a:tc>
                  <a:txBody>
                    <a:bodyPr/>
                    <a:lstStyle/>
                    <a:p>
                      <a:r>
                        <a:rPr lang="en-US" sz="1500" dirty="0" smtClean="0">
                          <a:solidFill>
                            <a:schemeClr val="tx1"/>
                          </a:solidFill>
                        </a:rPr>
                        <a:t>Same</a:t>
                      </a:r>
                      <a:endParaRPr lang="en-US" sz="1500" dirty="0">
                        <a:solidFill>
                          <a:schemeClr val="tx1"/>
                        </a:solidFill>
                      </a:endParaRPr>
                    </a:p>
                  </a:txBody>
                  <a:tcPr/>
                </a:tc>
                <a:tc>
                  <a:txBody>
                    <a:bodyPr/>
                    <a:lstStyle/>
                    <a:p>
                      <a:r>
                        <a:rPr lang="en-US" sz="1500" dirty="0" smtClean="0">
                          <a:solidFill>
                            <a:srgbClr val="C00000"/>
                          </a:solidFill>
                        </a:rPr>
                        <a:t>-1</a:t>
                      </a:r>
                      <a:endParaRPr lang="en-US" sz="1500" dirty="0">
                        <a:solidFill>
                          <a:srgbClr val="C00000"/>
                        </a:solidFill>
                      </a:endParaRPr>
                    </a:p>
                  </a:txBody>
                  <a:tcPr/>
                </a:tc>
                <a:tc>
                  <a:txBody>
                    <a:bodyPr/>
                    <a:lstStyle/>
                    <a:p>
                      <a:r>
                        <a:rPr lang="en-US" sz="1500" dirty="0" smtClean="0">
                          <a:solidFill>
                            <a:schemeClr val="tx1"/>
                          </a:solidFill>
                        </a:rPr>
                        <a:t>Same</a:t>
                      </a:r>
                      <a:endParaRPr lang="en-US" sz="1500" dirty="0">
                        <a:solidFill>
                          <a:schemeClr val="tx1"/>
                        </a:solidFill>
                      </a:endParaRPr>
                    </a:p>
                  </a:txBody>
                  <a:tcPr/>
                </a:tc>
                <a:tc>
                  <a:txBody>
                    <a:bodyPr/>
                    <a:lstStyle/>
                    <a:p>
                      <a:r>
                        <a:rPr lang="en-US" sz="1500" dirty="0" smtClean="0">
                          <a:solidFill>
                            <a:srgbClr val="006600"/>
                          </a:solidFill>
                        </a:rPr>
                        <a:t>+6</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c>
                  <a:txBody>
                    <a:bodyPr/>
                    <a:lstStyle/>
                    <a:p>
                      <a:r>
                        <a:rPr lang="en-US" sz="1500" dirty="0" smtClean="0">
                          <a:solidFill>
                            <a:srgbClr val="006600"/>
                          </a:solidFill>
                        </a:rPr>
                        <a:t>+6</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+11</a:t>
                      </a:r>
                      <a:endParaRPr lang="en-US" sz="1500" dirty="0">
                        <a:solidFill>
                          <a:srgbClr val="006600"/>
                        </a:solidFill>
                      </a:endParaRPr>
                    </a:p>
                  </a:txBody>
                  <a:tcPr/>
                </a:tc>
              </a:tr>
              <a:tr h="370840">
                <a:tc>
                  <a:txBody>
                    <a:bodyPr/>
                    <a:lstStyle/>
                    <a:p>
                      <a:r>
                        <a:rPr lang="en-US" dirty="0" smtClean="0"/>
                        <a:t>5</a:t>
                      </a:r>
                      <a:r>
                        <a:rPr lang="en-US" baseline="30000" dirty="0" smtClean="0"/>
                        <a:t>th</a:t>
                      </a:r>
                      <a:r>
                        <a:rPr lang="en-US" baseline="0" dirty="0" smtClean="0"/>
                        <a:t> </a:t>
                      </a:r>
                      <a:r>
                        <a:rPr lang="en-US" dirty="0" err="1" smtClean="0"/>
                        <a:t>Sci</a:t>
                      </a:r>
                      <a:endParaRPr lang="en-US" dirty="0"/>
                    </a:p>
                  </a:txBody>
                  <a:tcPr/>
                </a:tc>
                <a:tc>
                  <a:txBody>
                    <a:bodyPr/>
                    <a:lstStyle/>
                    <a:p>
                      <a:r>
                        <a:rPr lang="en-US" sz="1500" dirty="0" smtClean="0">
                          <a:solidFill>
                            <a:srgbClr val="C00000"/>
                          </a:solidFill>
                        </a:rPr>
                        <a:t>-1</a:t>
                      </a:r>
                      <a:endParaRPr lang="en-US" sz="1500" dirty="0">
                        <a:solidFill>
                          <a:srgbClr val="C00000"/>
                        </a:solidFill>
                      </a:endParaRPr>
                    </a:p>
                  </a:txBody>
                  <a:tcPr/>
                </a:tc>
                <a:tc>
                  <a:txBody>
                    <a:bodyPr/>
                    <a:lstStyle/>
                    <a:p>
                      <a:r>
                        <a:rPr lang="en-US" sz="1500" dirty="0" smtClean="0">
                          <a:solidFill>
                            <a:srgbClr val="FF0000"/>
                          </a:solidFill>
                        </a:rPr>
                        <a:t>-1</a:t>
                      </a:r>
                      <a:endParaRPr lang="en-US" sz="1500" dirty="0">
                        <a:solidFill>
                          <a:srgbClr val="FF0000"/>
                        </a:solidFill>
                      </a:endParaRPr>
                    </a:p>
                  </a:txBody>
                  <a:tcPr/>
                </a:tc>
                <a:tc>
                  <a:txBody>
                    <a:bodyPr/>
                    <a:lstStyle/>
                    <a:p>
                      <a:r>
                        <a:rPr lang="en-US" sz="1500" dirty="0" smtClean="0">
                          <a:solidFill>
                            <a:schemeClr val="tx1"/>
                          </a:solidFill>
                        </a:rPr>
                        <a:t>Same</a:t>
                      </a:r>
                      <a:endParaRPr lang="en-US" sz="1500" dirty="0">
                        <a:solidFill>
                          <a:schemeClr val="tx1"/>
                        </a:solidFill>
                      </a:endParaRPr>
                    </a:p>
                  </a:txBody>
                  <a:tcPr/>
                </a:tc>
                <a:tc>
                  <a:txBody>
                    <a:bodyPr/>
                    <a:lstStyle/>
                    <a:p>
                      <a:r>
                        <a:rPr lang="en-US" sz="1500" dirty="0" smtClean="0">
                          <a:solidFill>
                            <a:srgbClr val="006600"/>
                          </a:solidFill>
                        </a:rPr>
                        <a:t>+1</a:t>
                      </a:r>
                      <a:endParaRPr lang="en-US" sz="1500" dirty="0">
                        <a:solidFill>
                          <a:srgbClr val="006600"/>
                        </a:solidFill>
                      </a:endParaRPr>
                    </a:p>
                  </a:txBody>
                  <a:tcPr/>
                </a:tc>
                <a:tc>
                  <a:txBody>
                    <a:bodyPr/>
                    <a:lstStyle/>
                    <a:p>
                      <a:r>
                        <a:rPr lang="en-US" sz="1500" dirty="0" smtClean="0">
                          <a:solidFill>
                            <a:srgbClr val="006600"/>
                          </a:solidFill>
                        </a:rPr>
                        <a:t>+4</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+2</a:t>
                      </a:r>
                      <a:endParaRPr lang="en-US" sz="1500" dirty="0">
                        <a:solidFill>
                          <a:srgbClr val="006600"/>
                        </a:solidFill>
                      </a:endParaRPr>
                    </a:p>
                  </a:txBody>
                  <a:tcPr/>
                </a:tc>
                <a:tc>
                  <a:txBody>
                    <a:bodyPr/>
                    <a:lstStyle/>
                    <a:p>
                      <a:r>
                        <a:rPr lang="en-US" sz="1500" dirty="0" smtClean="0">
                          <a:solidFill>
                            <a:srgbClr val="006600"/>
                          </a:solidFill>
                        </a:rPr>
                        <a:t>+2</a:t>
                      </a:r>
                      <a:endParaRPr lang="en-US" sz="1500" dirty="0">
                        <a:solidFill>
                          <a:srgbClr val="006600"/>
                        </a:solidFill>
                      </a:endParaRPr>
                    </a:p>
                  </a:txBody>
                  <a:tcPr/>
                </a:tc>
                <a:tc>
                  <a:txBody>
                    <a:bodyPr/>
                    <a:lstStyle/>
                    <a:p>
                      <a:r>
                        <a:rPr lang="en-US" sz="1500" dirty="0" smtClean="0">
                          <a:solidFill>
                            <a:srgbClr val="006600"/>
                          </a:solidFill>
                        </a:rPr>
                        <a:t>+8</a:t>
                      </a:r>
                      <a:endParaRPr lang="en-US" sz="1500" dirty="0">
                        <a:solidFill>
                          <a:srgbClr val="006600"/>
                        </a:solidFill>
                      </a:endParaRPr>
                    </a:p>
                  </a:txBody>
                  <a:tcPr/>
                </a:tc>
              </a:tr>
              <a:tr h="370840">
                <a:tc>
                  <a:txBody>
                    <a:bodyPr/>
                    <a:lstStyle/>
                    <a:p>
                      <a:r>
                        <a:rPr lang="en-US" dirty="0" smtClean="0"/>
                        <a:t>5</a:t>
                      </a:r>
                      <a:r>
                        <a:rPr lang="en-US" baseline="30000" dirty="0" smtClean="0"/>
                        <a:t>th</a:t>
                      </a:r>
                      <a:r>
                        <a:rPr lang="en-US" baseline="0" dirty="0" smtClean="0"/>
                        <a:t> </a:t>
                      </a:r>
                      <a:r>
                        <a:rPr lang="en-US" dirty="0" smtClean="0"/>
                        <a:t>SS</a:t>
                      </a:r>
                      <a:endParaRPr lang="en-US" dirty="0"/>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+7</a:t>
                      </a:r>
                      <a:endParaRPr lang="en-US" sz="1500" dirty="0">
                        <a:solidFill>
                          <a:srgbClr val="006600"/>
                        </a:solidFill>
                      </a:endParaRPr>
                    </a:p>
                  </a:txBody>
                  <a:tcPr/>
                </a:tc>
                <a:tc>
                  <a:txBody>
                    <a:bodyPr/>
                    <a:lstStyle/>
                    <a:p>
                      <a:r>
                        <a:rPr lang="en-US" sz="1500" dirty="0" smtClean="0">
                          <a:solidFill>
                            <a:srgbClr val="006600"/>
                          </a:solidFill>
                        </a:rPr>
                        <a:t>+9</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+13</a:t>
                      </a:r>
                      <a:endParaRPr lang="en-US" sz="1500" dirty="0">
                        <a:solidFill>
                          <a:srgbClr val="006600"/>
                        </a:solidFill>
                      </a:endParaRPr>
                    </a:p>
                  </a:txBody>
                  <a:tcPr/>
                </a:tc>
                <a:tc>
                  <a:txBody>
                    <a:bodyPr/>
                    <a:lstStyle/>
                    <a:p>
                      <a:r>
                        <a:rPr lang="en-US" sz="1500" dirty="0" smtClean="0">
                          <a:solidFill>
                            <a:srgbClr val="006600"/>
                          </a:solidFill>
                        </a:rPr>
                        <a:t>+18</a:t>
                      </a:r>
                      <a:endParaRPr lang="en-US" sz="1500" dirty="0">
                        <a:solidFill>
                          <a:srgbClr val="006600"/>
                        </a:solidFill>
                      </a:endParaRPr>
                    </a:p>
                  </a:txBody>
                  <a:tcPr/>
                </a:tc>
                <a:tc>
                  <a:txBody>
                    <a:bodyPr/>
                    <a:lstStyle/>
                    <a:p>
                      <a:r>
                        <a:rPr lang="en-US" sz="1500" dirty="0" smtClean="0">
                          <a:solidFill>
                            <a:srgbClr val="006600"/>
                          </a:solidFill>
                        </a:rPr>
                        <a:t>+8</a:t>
                      </a:r>
                      <a:endParaRPr lang="en-US" sz="1500" dirty="0">
                        <a:solidFill>
                          <a:srgbClr val="006600"/>
                        </a:solidFill>
                      </a:endParaRPr>
                    </a:p>
                  </a:txBody>
                  <a:tcPr/>
                </a:tc>
                <a:tc>
                  <a:txBody>
                    <a:bodyPr/>
                    <a:lstStyle/>
                    <a:p>
                      <a:r>
                        <a:rPr lang="en-US" sz="1500" dirty="0" smtClean="0">
                          <a:solidFill>
                            <a:srgbClr val="006600"/>
                          </a:solidFill>
                        </a:rPr>
                        <a:t>+10</a:t>
                      </a:r>
                      <a:endParaRPr lang="en-US" sz="1500" dirty="0">
                        <a:solidFill>
                          <a:srgbClr val="006600"/>
                        </a:solidFill>
                      </a:endParaRPr>
                    </a:p>
                  </a:txBody>
                  <a:tcPr/>
                </a:tc>
                <a:tc>
                  <a:txBody>
                    <a:bodyPr/>
                    <a:lstStyle/>
                    <a:p>
                      <a:r>
                        <a:rPr lang="en-US" sz="1500" dirty="0" smtClean="0">
                          <a:solidFill>
                            <a:srgbClr val="006600"/>
                          </a:solidFill>
                        </a:rPr>
                        <a:t>+15</a:t>
                      </a:r>
                      <a:endParaRPr lang="en-US" sz="1500" dirty="0">
                        <a:solidFill>
                          <a:srgbClr val="006600"/>
                        </a:solidFill>
                      </a:endParaRPr>
                    </a:p>
                  </a:txBody>
                  <a:tcPr/>
                </a:tc>
              </a:tr>
            </a:tbl>
          </a:graphicData>
        </a:graphic>
      </p:graphicFrame>
    </p:spTree>
    <p:extLst>
      <p:ext uri="{BB962C8B-B14F-4D97-AF65-F5344CB8AC3E}">
        <p14:creationId xmlns:p14="http://schemas.microsoft.com/office/powerpoint/2010/main" val="3722774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220200" cy="685800"/>
          </a:xfrm>
        </p:spPr>
        <p:txBody>
          <a:bodyPr>
            <a:normAutofit fontScale="90000"/>
          </a:bodyPr>
          <a:lstStyle/>
          <a:p>
            <a:r>
              <a:rPr lang="en-US" dirty="0" smtClean="0">
                <a:solidFill>
                  <a:srgbClr val="0000FF"/>
                </a:solidFill>
              </a:rPr>
              <a:t> With the new tests, comes many changes to the language we once knew….</a:t>
            </a:r>
            <a:endParaRPr lang="en-US" dirty="0">
              <a:solidFill>
                <a:srgbClr val="0000FF"/>
              </a:solidFill>
            </a:endParaRPr>
          </a:p>
        </p:txBody>
      </p:sp>
      <p:sp>
        <p:nvSpPr>
          <p:cNvPr id="3" name="Content Placeholder 2"/>
          <p:cNvSpPr>
            <a:spLocks noGrp="1"/>
          </p:cNvSpPr>
          <p:nvPr>
            <p:ph idx="1"/>
          </p:nvPr>
        </p:nvSpPr>
        <p:spPr>
          <a:xfrm>
            <a:off x="457200" y="1295400"/>
            <a:ext cx="7848600" cy="4761131"/>
          </a:xfrm>
        </p:spPr>
        <p:txBody>
          <a:bodyPr>
            <a:normAutofit/>
          </a:bodyPr>
          <a:lstStyle/>
          <a:p>
            <a:pPr>
              <a:buFontTx/>
              <a:buChar char="-"/>
            </a:pPr>
            <a:r>
              <a:rPr lang="en-US" sz="2800" dirty="0" smtClean="0"/>
              <a:t>3 levels of Performance: Did Not Meet Standards/ Meets Standards / Exceeds Standards</a:t>
            </a:r>
          </a:p>
          <a:p>
            <a:pPr>
              <a:buFontTx/>
              <a:buChar char="-"/>
            </a:pPr>
            <a:r>
              <a:rPr lang="en-US" sz="2800" dirty="0" smtClean="0"/>
              <a:t>Passed the CRCT</a:t>
            </a:r>
          </a:p>
          <a:p>
            <a:pPr>
              <a:buFontTx/>
              <a:buChar char="-"/>
            </a:pPr>
            <a:r>
              <a:rPr lang="en-US" sz="2800" dirty="0" smtClean="0"/>
              <a:t>800 / 850</a:t>
            </a:r>
          </a:p>
          <a:p>
            <a:pPr>
              <a:buFontTx/>
              <a:buChar char="-"/>
            </a:pPr>
            <a:r>
              <a:rPr lang="en-US" sz="2800" dirty="0" smtClean="0"/>
              <a:t>5 days of CRCT testing (Reading, Language Arts, Mathematics, Science, and Social Studies)</a:t>
            </a:r>
          </a:p>
          <a:p>
            <a:pPr>
              <a:buFontTx/>
              <a:buChar char="-"/>
            </a:pPr>
            <a:r>
              <a:rPr lang="en-US" sz="2800" dirty="0" smtClean="0"/>
              <a:t>5</a:t>
            </a:r>
            <a:r>
              <a:rPr lang="en-US" sz="2800" baseline="30000" dirty="0" smtClean="0"/>
              <a:t>th</a:t>
            </a:r>
            <a:r>
              <a:rPr lang="en-US" sz="2800" dirty="0" smtClean="0"/>
              <a:t> Grade Writing Assessment</a:t>
            </a:r>
          </a:p>
          <a:p>
            <a:pPr>
              <a:buFontTx/>
              <a:buChar char="-"/>
            </a:pPr>
            <a:r>
              <a:rPr lang="en-US" sz="2800" dirty="0" smtClean="0"/>
              <a:t>3</a:t>
            </a:r>
            <a:r>
              <a:rPr lang="en-US" sz="2800" baseline="30000" dirty="0" smtClean="0"/>
              <a:t>rd</a:t>
            </a:r>
            <a:r>
              <a:rPr lang="en-US" sz="2800" dirty="0" smtClean="0"/>
              <a:t> Grade Writing Assessment</a:t>
            </a:r>
          </a:p>
          <a:p>
            <a:pPr>
              <a:buFontTx/>
              <a:buChar char="-"/>
            </a:pPr>
            <a:r>
              <a:rPr lang="en-US" sz="2800" dirty="0" smtClean="0"/>
              <a:t>Only multiple choice questions</a:t>
            </a: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4</a:t>
            </a:fld>
            <a:endParaRPr lang="en-US" dirty="0">
              <a:solidFill>
                <a:prstClr val="white"/>
              </a:solidFill>
            </a:endParaRPr>
          </a:p>
        </p:txBody>
      </p:sp>
      <p:sp>
        <p:nvSpPr>
          <p:cNvPr id="6" name="TextBox 5"/>
          <p:cNvSpPr txBox="1"/>
          <p:nvPr/>
        </p:nvSpPr>
        <p:spPr>
          <a:xfrm>
            <a:off x="0" y="5867400"/>
            <a:ext cx="9067800" cy="861774"/>
          </a:xfrm>
          <a:prstGeom prst="rect">
            <a:avLst/>
          </a:prstGeom>
          <a:noFill/>
        </p:spPr>
        <p:txBody>
          <a:bodyPr wrap="square" rtlCol="0">
            <a:spAutoFit/>
          </a:bodyPr>
          <a:lstStyle/>
          <a:p>
            <a:r>
              <a:rPr lang="en-US" sz="2500" b="1" dirty="0" smtClean="0">
                <a:solidFill>
                  <a:srgbClr val="FF0000"/>
                </a:solidFill>
              </a:rPr>
              <a:t>Forget all of these things. It is a new day in Georgia and a new day in testing with new and greater expectations for our students. </a:t>
            </a:r>
            <a:endParaRPr lang="en-US" sz="2500" b="1" dirty="0">
              <a:solidFill>
                <a:srgbClr val="FF0000"/>
              </a:solidFill>
            </a:endParaRPr>
          </a:p>
        </p:txBody>
      </p:sp>
    </p:spTree>
    <p:extLst>
      <p:ext uri="{BB962C8B-B14F-4D97-AF65-F5344CB8AC3E}">
        <p14:creationId xmlns:p14="http://schemas.microsoft.com/office/powerpoint/2010/main" val="227609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92907" cy="685800"/>
          </a:xfrm>
        </p:spPr>
        <p:txBody>
          <a:bodyPr>
            <a:normAutofit fontScale="90000"/>
          </a:bodyPr>
          <a:lstStyle/>
          <a:p>
            <a:r>
              <a:rPr lang="en-US" dirty="0" smtClean="0">
                <a:solidFill>
                  <a:srgbClr val="0000FF"/>
                </a:solidFill>
              </a:rPr>
              <a:t> The Content Areas</a:t>
            </a:r>
            <a:endParaRPr lang="en-US" dirty="0">
              <a:solidFill>
                <a:srgbClr val="0000FF"/>
              </a:solidFill>
            </a:endParaRPr>
          </a:p>
        </p:txBody>
      </p:sp>
      <p:sp>
        <p:nvSpPr>
          <p:cNvPr id="3" name="Content Placeholder 2"/>
          <p:cNvSpPr>
            <a:spLocks noGrp="1"/>
          </p:cNvSpPr>
          <p:nvPr>
            <p:ph idx="1"/>
          </p:nvPr>
        </p:nvSpPr>
        <p:spPr>
          <a:xfrm>
            <a:off x="239351" y="1047027"/>
            <a:ext cx="7886700" cy="4351338"/>
          </a:xfrm>
        </p:spPr>
        <p:txBody>
          <a:bodyPr/>
          <a:lstStyle/>
          <a:p>
            <a:endParaRPr lang="en-US" dirty="0" smtClean="0"/>
          </a:p>
          <a:p>
            <a:pPr marL="0" indent="0">
              <a:buNone/>
            </a:pP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5</a:t>
            </a:fld>
            <a:endParaRPr lang="en-US" dirty="0">
              <a:solidFill>
                <a:prstClr val="white"/>
              </a:solidFill>
            </a:endParaRPr>
          </a:p>
        </p:txBody>
      </p:sp>
      <p:sp>
        <p:nvSpPr>
          <p:cNvPr id="4" name="Rectangle 3"/>
          <p:cNvSpPr/>
          <p:nvPr/>
        </p:nvSpPr>
        <p:spPr>
          <a:xfrm>
            <a:off x="76200" y="1143000"/>
            <a:ext cx="8872396" cy="5755422"/>
          </a:xfrm>
          <a:prstGeom prst="rect">
            <a:avLst/>
          </a:prstGeom>
        </p:spPr>
        <p:txBody>
          <a:bodyPr wrap="square">
            <a:spAutoFit/>
          </a:bodyPr>
          <a:lstStyle/>
          <a:p>
            <a:r>
              <a:rPr lang="en-US" sz="1700" b="1" u="sng" dirty="0" smtClean="0"/>
              <a:t>Content Areas: </a:t>
            </a:r>
          </a:p>
          <a:p>
            <a:r>
              <a:rPr lang="en-US" sz="1700" b="1" dirty="0" smtClean="0">
                <a:solidFill>
                  <a:srgbClr val="FF0000"/>
                </a:solidFill>
              </a:rPr>
              <a:t>	</a:t>
            </a:r>
          </a:p>
          <a:p>
            <a:r>
              <a:rPr lang="en-US" sz="1700" b="1" dirty="0" smtClean="0"/>
              <a:t>-English/Language Arts (includes Reading, ELA, and Writing components) </a:t>
            </a:r>
            <a:endParaRPr lang="en-US" sz="1700" b="1" dirty="0"/>
          </a:p>
          <a:p>
            <a:r>
              <a:rPr lang="en-US" sz="1700" b="1" dirty="0" smtClean="0"/>
              <a:t>	-2-day test</a:t>
            </a:r>
          </a:p>
          <a:p>
            <a:r>
              <a:rPr lang="en-US" sz="1700" b="1" dirty="0"/>
              <a:t>	</a:t>
            </a:r>
            <a:r>
              <a:rPr lang="en-US" sz="1700" b="1" dirty="0" smtClean="0"/>
              <a:t>- Day 1 (60 – 75 minutes per section) &amp; Day 2 (70 – 90 minutes)</a:t>
            </a:r>
          </a:p>
          <a:p>
            <a:r>
              <a:rPr lang="en-US" sz="1700" b="1" dirty="0"/>
              <a:t>	</a:t>
            </a:r>
            <a:r>
              <a:rPr lang="en-US" sz="1700" b="1" dirty="0" smtClean="0"/>
              <a:t>-Multiple choice questions</a:t>
            </a:r>
          </a:p>
          <a:p>
            <a:r>
              <a:rPr lang="en-US" sz="1700" b="1" dirty="0"/>
              <a:t>	</a:t>
            </a:r>
            <a:r>
              <a:rPr lang="en-US" sz="1700" b="1" dirty="0" smtClean="0"/>
              <a:t>-Open-ended questions </a:t>
            </a:r>
          </a:p>
          <a:p>
            <a:endParaRPr lang="en-US" sz="1700" b="1" dirty="0" smtClean="0"/>
          </a:p>
          <a:p>
            <a:r>
              <a:rPr lang="en-US" sz="1700" b="1" dirty="0" smtClean="0"/>
              <a:t>-Mathematics </a:t>
            </a:r>
            <a:endParaRPr lang="en-US" sz="1700" b="1" dirty="0"/>
          </a:p>
          <a:p>
            <a:r>
              <a:rPr lang="en-US" sz="1700" b="1" dirty="0" smtClean="0"/>
              <a:t>	-1-day test (60 – 85 minutes per section)</a:t>
            </a:r>
          </a:p>
          <a:p>
            <a:r>
              <a:rPr lang="en-US" sz="1700" b="1" dirty="0"/>
              <a:t>	</a:t>
            </a:r>
            <a:r>
              <a:rPr lang="en-US" sz="1700" b="1" dirty="0" smtClean="0"/>
              <a:t>-Multiple choice questions</a:t>
            </a:r>
          </a:p>
          <a:p>
            <a:r>
              <a:rPr lang="en-US" sz="1700" b="1" dirty="0"/>
              <a:t>	</a:t>
            </a:r>
            <a:r>
              <a:rPr lang="en-US" sz="1700" b="1" dirty="0" smtClean="0"/>
              <a:t>-Open-ended questions </a:t>
            </a:r>
          </a:p>
          <a:p>
            <a:r>
              <a:rPr lang="en-US" sz="1700" b="1" dirty="0" smtClean="0"/>
              <a:t>-Science </a:t>
            </a:r>
            <a:endParaRPr lang="en-US" sz="1700" b="1" dirty="0"/>
          </a:p>
          <a:p>
            <a:r>
              <a:rPr lang="en-US" sz="1700" b="1" dirty="0" smtClean="0"/>
              <a:t>	-1-day test (45 – 70 minutes per section)</a:t>
            </a:r>
          </a:p>
          <a:p>
            <a:r>
              <a:rPr lang="en-US" sz="1700" b="1" dirty="0"/>
              <a:t>	</a:t>
            </a:r>
            <a:r>
              <a:rPr lang="en-US" sz="1700" b="1" dirty="0" smtClean="0"/>
              <a:t>-Multiple choice questions</a:t>
            </a:r>
          </a:p>
          <a:p>
            <a:endParaRPr lang="en-US" sz="1700" b="1" dirty="0" smtClean="0"/>
          </a:p>
          <a:p>
            <a:r>
              <a:rPr lang="en-US" sz="1700" b="1" dirty="0" smtClean="0"/>
              <a:t>-Social Studies</a:t>
            </a:r>
          </a:p>
          <a:p>
            <a:r>
              <a:rPr lang="en-US" sz="1700" b="1" dirty="0"/>
              <a:t>	</a:t>
            </a:r>
            <a:r>
              <a:rPr lang="en-US" sz="1700" b="1" dirty="0" smtClean="0"/>
              <a:t>-1-day test (45 – 70 minutes per section)</a:t>
            </a:r>
          </a:p>
          <a:p>
            <a:r>
              <a:rPr lang="en-US" sz="1700" b="1" dirty="0"/>
              <a:t>	</a:t>
            </a:r>
            <a:r>
              <a:rPr lang="en-US" sz="1700" b="1" dirty="0" smtClean="0"/>
              <a:t>-Multiple choice questions</a:t>
            </a:r>
          </a:p>
          <a:p>
            <a:endParaRPr lang="en-US" sz="1700" b="1" dirty="0" smtClean="0"/>
          </a:p>
          <a:p>
            <a:endParaRPr lang="en-US" sz="1000" b="1" dirty="0">
              <a:solidFill>
                <a:srgbClr val="FF0000"/>
              </a:solidFill>
            </a:endParaRPr>
          </a:p>
          <a:p>
            <a:r>
              <a:rPr lang="en-US" dirty="0"/>
              <a:t> </a:t>
            </a:r>
          </a:p>
        </p:txBody>
      </p:sp>
    </p:spTree>
    <p:extLst>
      <p:ext uri="{BB962C8B-B14F-4D97-AF65-F5344CB8AC3E}">
        <p14:creationId xmlns:p14="http://schemas.microsoft.com/office/powerpoint/2010/main" val="2663167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92907" cy="685800"/>
          </a:xfrm>
        </p:spPr>
        <p:txBody>
          <a:bodyPr>
            <a:normAutofit fontScale="90000"/>
          </a:bodyPr>
          <a:lstStyle/>
          <a:p>
            <a:r>
              <a:rPr lang="en-US" dirty="0" smtClean="0">
                <a:solidFill>
                  <a:srgbClr val="0000FF"/>
                </a:solidFill>
              </a:rPr>
              <a:t> The Achievement Levels</a:t>
            </a:r>
            <a:endParaRPr lang="en-US" dirty="0">
              <a:solidFill>
                <a:srgbClr val="0000FF"/>
              </a:solidFill>
            </a:endParaRPr>
          </a:p>
        </p:txBody>
      </p:sp>
      <p:sp>
        <p:nvSpPr>
          <p:cNvPr id="3" name="Content Placeholder 2"/>
          <p:cNvSpPr>
            <a:spLocks noGrp="1"/>
          </p:cNvSpPr>
          <p:nvPr>
            <p:ph idx="1"/>
          </p:nvPr>
        </p:nvSpPr>
        <p:spPr>
          <a:xfrm>
            <a:off x="239351" y="1047027"/>
            <a:ext cx="7886700" cy="4351338"/>
          </a:xfrm>
        </p:spPr>
        <p:txBody>
          <a:bodyPr/>
          <a:lstStyle/>
          <a:p>
            <a:endParaRPr lang="en-US" dirty="0" smtClean="0"/>
          </a:p>
          <a:p>
            <a:pPr marL="0" indent="0">
              <a:buNone/>
            </a:pP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solidFill>
                  <a:prstClr val="white"/>
                </a:solidFill>
              </a:rPr>
              <a:pPr/>
              <a:t>6</a:t>
            </a:fld>
            <a:endParaRPr lang="en-US" dirty="0">
              <a:solidFill>
                <a:prstClr val="white"/>
              </a:solidFill>
            </a:endParaRPr>
          </a:p>
        </p:txBody>
      </p:sp>
      <p:sp>
        <p:nvSpPr>
          <p:cNvPr id="4" name="Rectangle 3"/>
          <p:cNvSpPr/>
          <p:nvPr/>
        </p:nvSpPr>
        <p:spPr>
          <a:xfrm>
            <a:off x="37416" y="914400"/>
            <a:ext cx="8872396" cy="5355312"/>
          </a:xfrm>
          <a:prstGeom prst="rect">
            <a:avLst/>
          </a:prstGeom>
        </p:spPr>
        <p:txBody>
          <a:bodyPr wrap="square">
            <a:spAutoFit/>
          </a:bodyPr>
          <a:lstStyle/>
          <a:p>
            <a:endParaRPr lang="en-US" sz="1000" b="1" dirty="0">
              <a:solidFill>
                <a:srgbClr val="FF0000"/>
              </a:solidFill>
            </a:endParaRPr>
          </a:p>
          <a:p>
            <a:r>
              <a:rPr lang="en-US" sz="1700" b="1" u="sng" dirty="0" smtClean="0"/>
              <a:t>Achievement Levels (4 Levels):</a:t>
            </a:r>
          </a:p>
          <a:p>
            <a:r>
              <a:rPr lang="en-US" sz="1700" b="1" dirty="0" smtClean="0">
                <a:solidFill>
                  <a:srgbClr val="FF0000"/>
                </a:solidFill>
              </a:rPr>
              <a:t>Beginning Learners (Level 1)</a:t>
            </a:r>
            <a:r>
              <a:rPr lang="en-US" sz="1700" dirty="0" smtClean="0">
                <a:solidFill>
                  <a:srgbClr val="FF0000"/>
                </a:solidFill>
              </a:rPr>
              <a:t> </a:t>
            </a:r>
            <a:r>
              <a:rPr lang="en-US" sz="1700" b="1" dirty="0"/>
              <a:t>do not yet demonstrate proficiency in the knowledge and skills</a:t>
            </a:r>
            <a:r>
              <a:rPr lang="en-US" sz="1700" dirty="0"/>
              <a:t> necessary at this grade level/course of learning, as specified in Georgia’s content standards.  The students need </a:t>
            </a:r>
            <a:r>
              <a:rPr lang="en-US" sz="1700" u="sng" dirty="0"/>
              <a:t>substantial academic support </a:t>
            </a:r>
            <a:r>
              <a:rPr lang="en-US" sz="1700" dirty="0"/>
              <a:t>to be prepared for the next grade level or course and to be on track for</a:t>
            </a:r>
            <a:r>
              <a:rPr lang="en-US" sz="1700" i="1" dirty="0"/>
              <a:t> college and career readiness.</a:t>
            </a:r>
            <a:endParaRPr lang="en-US" sz="1700" dirty="0"/>
          </a:p>
          <a:p>
            <a:endParaRPr lang="en-US" sz="1400" dirty="0"/>
          </a:p>
          <a:p>
            <a:r>
              <a:rPr lang="en-US" sz="1700" b="1" dirty="0">
                <a:solidFill>
                  <a:srgbClr val="FF0000"/>
                </a:solidFill>
              </a:rPr>
              <a:t>Developing Learners </a:t>
            </a:r>
            <a:r>
              <a:rPr lang="en-US" sz="1700" b="1" dirty="0" smtClean="0">
                <a:solidFill>
                  <a:srgbClr val="FF0000"/>
                </a:solidFill>
              </a:rPr>
              <a:t>(Level 2) </a:t>
            </a:r>
            <a:r>
              <a:rPr lang="en-US" sz="1700" b="1" dirty="0" smtClean="0"/>
              <a:t>demonstrate </a:t>
            </a:r>
            <a:r>
              <a:rPr lang="en-US" sz="1700" b="1" i="1" u="sng" dirty="0"/>
              <a:t>partial</a:t>
            </a:r>
            <a:r>
              <a:rPr lang="en-US" sz="1700" b="1" dirty="0"/>
              <a:t> proficiency in the knowledge and skills</a:t>
            </a:r>
            <a:r>
              <a:rPr lang="en-US" sz="1700" dirty="0"/>
              <a:t> necessary at this grade level/course of learning, as specified in Georgia’s content standards.  The students need </a:t>
            </a:r>
            <a:r>
              <a:rPr lang="en-US" sz="1700" u="sng" dirty="0"/>
              <a:t>additional academic support </a:t>
            </a:r>
            <a:r>
              <a:rPr lang="en-US" sz="1700" dirty="0"/>
              <a:t>to ensure success in the next grade level or course and to be on track for </a:t>
            </a:r>
            <a:r>
              <a:rPr lang="en-US" sz="1700" i="1" dirty="0"/>
              <a:t>college and career readiness. </a:t>
            </a:r>
            <a:endParaRPr lang="en-US" sz="1700" dirty="0"/>
          </a:p>
          <a:p>
            <a:endParaRPr lang="en-US" sz="1400" dirty="0"/>
          </a:p>
          <a:p>
            <a:r>
              <a:rPr lang="en-US" sz="1700" b="1" dirty="0">
                <a:solidFill>
                  <a:srgbClr val="FF0000"/>
                </a:solidFill>
              </a:rPr>
              <a:t>Proficient Learners </a:t>
            </a:r>
            <a:r>
              <a:rPr lang="en-US" sz="1700" b="1" dirty="0" smtClean="0">
                <a:solidFill>
                  <a:srgbClr val="FF0000"/>
                </a:solidFill>
              </a:rPr>
              <a:t>(Level 3) </a:t>
            </a:r>
            <a:r>
              <a:rPr lang="en-US" sz="1700" b="1" dirty="0" smtClean="0"/>
              <a:t>demonstrate</a:t>
            </a:r>
            <a:r>
              <a:rPr lang="en-US" sz="1700" dirty="0" smtClean="0"/>
              <a:t> </a:t>
            </a:r>
            <a:r>
              <a:rPr lang="en-US" sz="1700" b="1" dirty="0"/>
              <a:t>proficiency in the knowledge and skills</a:t>
            </a:r>
            <a:r>
              <a:rPr lang="en-US" sz="1700" dirty="0"/>
              <a:t> necessary at this grade level/course of learning, as specified in Georgia’s content standards. The students are </a:t>
            </a:r>
            <a:r>
              <a:rPr lang="en-US" sz="1700" u="sng" dirty="0"/>
              <a:t>prepared</a:t>
            </a:r>
            <a:r>
              <a:rPr lang="en-US" sz="1700" dirty="0"/>
              <a:t> for the next grade level or course and are on track for </a:t>
            </a:r>
            <a:r>
              <a:rPr lang="en-US" sz="1700" i="1" dirty="0"/>
              <a:t>college and career readiness</a:t>
            </a:r>
            <a:r>
              <a:rPr lang="en-US" sz="1700" i="1" dirty="0" smtClean="0"/>
              <a:t>.</a:t>
            </a:r>
            <a:endParaRPr lang="en-US" sz="1700" dirty="0"/>
          </a:p>
          <a:p>
            <a:endParaRPr lang="en-US" sz="1400" dirty="0"/>
          </a:p>
          <a:p>
            <a:r>
              <a:rPr lang="en-US" sz="1700" b="1" dirty="0">
                <a:solidFill>
                  <a:srgbClr val="FF0000"/>
                </a:solidFill>
              </a:rPr>
              <a:t>Distinguished Learners </a:t>
            </a:r>
            <a:r>
              <a:rPr lang="en-US" sz="1700" b="1" dirty="0" smtClean="0">
                <a:solidFill>
                  <a:srgbClr val="FF0000"/>
                </a:solidFill>
              </a:rPr>
              <a:t>(Level 4) </a:t>
            </a:r>
            <a:r>
              <a:rPr lang="en-US" sz="1700" b="1" dirty="0" smtClean="0"/>
              <a:t>demonstrate</a:t>
            </a:r>
            <a:r>
              <a:rPr lang="en-US" sz="1700" dirty="0" smtClean="0"/>
              <a:t> </a:t>
            </a:r>
            <a:r>
              <a:rPr lang="en-US" sz="1700" b="1" dirty="0"/>
              <a:t>advanced proficiency in the knowledge and skills</a:t>
            </a:r>
            <a:r>
              <a:rPr lang="en-US" sz="1700" dirty="0"/>
              <a:t> necessary at this grade level/course of learning, as specified in Georgia’s content standards. The students are </a:t>
            </a:r>
            <a:r>
              <a:rPr lang="en-US" sz="1700" u="sng" dirty="0"/>
              <a:t>well prepared</a:t>
            </a:r>
            <a:r>
              <a:rPr lang="en-US" sz="1700" dirty="0"/>
              <a:t> for the next grade level or course and are well prepared for</a:t>
            </a:r>
            <a:r>
              <a:rPr lang="en-US" sz="1700" i="1" dirty="0"/>
              <a:t> college and career readiness.</a:t>
            </a:r>
            <a:endParaRPr lang="en-US" sz="1700" dirty="0"/>
          </a:p>
          <a:p>
            <a:r>
              <a:rPr lang="en-US" dirty="0"/>
              <a:t> </a:t>
            </a:r>
          </a:p>
        </p:txBody>
      </p:sp>
    </p:spTree>
    <p:extLst>
      <p:ext uri="{BB962C8B-B14F-4D97-AF65-F5344CB8AC3E}">
        <p14:creationId xmlns:p14="http://schemas.microsoft.com/office/powerpoint/2010/main" val="3861656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52400"/>
            <a:ext cx="7175344" cy="477463"/>
          </a:xfrm>
        </p:spPr>
        <p:txBody>
          <a:bodyPr>
            <a:normAutofit fontScale="90000"/>
          </a:bodyPr>
          <a:lstStyle/>
          <a:p>
            <a:r>
              <a:rPr lang="en-US" dirty="0" smtClean="0">
                <a:solidFill>
                  <a:srgbClr val="0000FF"/>
                </a:solidFill>
              </a:rPr>
              <a:t>End-of-Grade Scale Score Ranges</a:t>
            </a:r>
            <a:endParaRPr lang="en-US" dirty="0">
              <a:solidFill>
                <a:srgbClr val="0000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56862700"/>
              </p:ext>
            </p:extLst>
          </p:nvPr>
        </p:nvGraphicFramePr>
        <p:xfrm>
          <a:off x="533398" y="894953"/>
          <a:ext cx="8077201" cy="5734447"/>
        </p:xfrm>
        <a:graphic>
          <a:graphicData uri="http://schemas.openxmlformats.org/drawingml/2006/table">
            <a:tbl>
              <a:tblPr>
                <a:tableStyleId>{5C22544A-7EE6-4342-B048-85BDC9FD1C3A}</a:tableStyleId>
              </a:tblPr>
              <a:tblGrid>
                <a:gridCol w="1643535"/>
                <a:gridCol w="983311"/>
                <a:gridCol w="997360"/>
                <a:gridCol w="997360"/>
                <a:gridCol w="1194020"/>
                <a:gridCol w="1194020"/>
                <a:gridCol w="1067595"/>
              </a:tblGrid>
              <a:tr h="743023">
                <a:tc>
                  <a:txBody>
                    <a:bodyPr/>
                    <a:lstStyle/>
                    <a:p>
                      <a:pPr marL="0" marR="0" algn="ctr" fontAlgn="ctr">
                        <a:lnSpc>
                          <a:spcPct val="115000"/>
                        </a:lnSpc>
                        <a:spcBef>
                          <a:spcPts val="0"/>
                        </a:spcBef>
                        <a:spcAft>
                          <a:spcPts val="0"/>
                        </a:spcAft>
                      </a:pPr>
                      <a:r>
                        <a:rPr lang="en-US" sz="1100" kern="1200" dirty="0">
                          <a:effectLst/>
                        </a:rPr>
                        <a:t>Content Area</a:t>
                      </a:r>
                      <a:endParaRPr lang="en-US" sz="800" dirty="0">
                        <a:effectLst/>
                        <a:latin typeface="Calibri"/>
                        <a:ea typeface="Calibri"/>
                        <a:cs typeface="Times New Roman"/>
                      </a:endParaRPr>
                    </a:p>
                  </a:txBody>
                  <a:tcPr marL="4776" marR="4776" marT="4776" marB="0" anchor="ctr"/>
                </a:tc>
                <a:tc>
                  <a:txBody>
                    <a:bodyPr/>
                    <a:lstStyle/>
                    <a:p>
                      <a:pPr marL="0" marR="0" algn="ctr" fontAlgn="ctr">
                        <a:lnSpc>
                          <a:spcPct val="115000"/>
                        </a:lnSpc>
                        <a:spcBef>
                          <a:spcPts val="0"/>
                        </a:spcBef>
                        <a:spcAft>
                          <a:spcPts val="0"/>
                        </a:spcAft>
                      </a:pPr>
                      <a:r>
                        <a:rPr lang="en-US" sz="1100" kern="1200">
                          <a:effectLst/>
                        </a:rPr>
                        <a:t>Grade</a:t>
                      </a:r>
                      <a:endParaRPr lang="en-US" sz="800">
                        <a:effectLst/>
                        <a:latin typeface="Calibri"/>
                        <a:ea typeface="Calibri"/>
                        <a:cs typeface="Times New Roman"/>
                      </a:endParaRPr>
                    </a:p>
                  </a:txBody>
                  <a:tcPr marL="4776" marR="4776" marT="4776" marB="0" anchor="ctr"/>
                </a:tc>
                <a:tc>
                  <a:txBody>
                    <a:bodyPr/>
                    <a:lstStyle/>
                    <a:p>
                      <a:pPr marL="0" marR="0" algn="ctr" fontAlgn="ctr">
                        <a:lnSpc>
                          <a:spcPct val="115000"/>
                        </a:lnSpc>
                        <a:spcBef>
                          <a:spcPts val="0"/>
                        </a:spcBef>
                        <a:spcAft>
                          <a:spcPts val="0"/>
                        </a:spcAft>
                      </a:pPr>
                      <a:r>
                        <a:rPr lang="en-US" sz="1100" kern="1200">
                          <a:effectLst/>
                        </a:rPr>
                        <a:t>Lowest Obtainable Scale Score (LOSS)</a:t>
                      </a:r>
                      <a:endParaRPr lang="en-US" sz="800">
                        <a:effectLst/>
                        <a:latin typeface="Calibri"/>
                        <a:ea typeface="Calibri"/>
                        <a:cs typeface="Times New Roman"/>
                      </a:endParaRPr>
                    </a:p>
                  </a:txBody>
                  <a:tcPr marL="4776" marR="4776" marT="4776" marB="0" anchor="ctr"/>
                </a:tc>
                <a:tc>
                  <a:txBody>
                    <a:bodyPr/>
                    <a:lstStyle/>
                    <a:p>
                      <a:pPr marL="0" marR="0" algn="ctr" fontAlgn="ctr">
                        <a:lnSpc>
                          <a:spcPct val="115000"/>
                        </a:lnSpc>
                        <a:spcBef>
                          <a:spcPts val="0"/>
                        </a:spcBef>
                        <a:spcAft>
                          <a:spcPts val="0"/>
                        </a:spcAft>
                      </a:pPr>
                      <a:r>
                        <a:rPr lang="en-US" sz="1100" kern="1200" dirty="0">
                          <a:effectLst/>
                        </a:rPr>
                        <a:t>Developing Learner</a:t>
                      </a:r>
                      <a:endParaRPr lang="en-US" sz="800" dirty="0">
                        <a:effectLst/>
                      </a:endParaRPr>
                    </a:p>
                    <a:p>
                      <a:pPr marL="0" marR="0" algn="ctr" fontAlgn="ctr">
                        <a:lnSpc>
                          <a:spcPct val="115000"/>
                        </a:lnSpc>
                        <a:spcBef>
                          <a:spcPts val="0"/>
                        </a:spcBef>
                        <a:spcAft>
                          <a:spcPts val="0"/>
                        </a:spcAft>
                      </a:pPr>
                      <a:r>
                        <a:rPr lang="en-US" sz="1100" kern="1200" dirty="0">
                          <a:effectLst/>
                        </a:rPr>
                        <a:t>Cut Score</a:t>
                      </a:r>
                      <a:endParaRPr lang="en-US" sz="800" dirty="0">
                        <a:effectLst/>
                        <a:latin typeface="Calibri"/>
                        <a:ea typeface="Calibri"/>
                        <a:cs typeface="Times New Roman"/>
                      </a:endParaRPr>
                    </a:p>
                  </a:txBody>
                  <a:tcPr marL="4776" marR="4776" marT="4776" marB="0" anchor="ctr"/>
                </a:tc>
                <a:tc>
                  <a:txBody>
                    <a:bodyPr/>
                    <a:lstStyle/>
                    <a:p>
                      <a:pPr marL="0" marR="0" algn="ctr" fontAlgn="ctr">
                        <a:lnSpc>
                          <a:spcPct val="115000"/>
                        </a:lnSpc>
                        <a:spcBef>
                          <a:spcPts val="0"/>
                        </a:spcBef>
                        <a:spcAft>
                          <a:spcPts val="0"/>
                        </a:spcAft>
                      </a:pPr>
                      <a:r>
                        <a:rPr lang="en-US" sz="1100" b="1" kern="1200" dirty="0">
                          <a:effectLst/>
                        </a:rPr>
                        <a:t>Proficient Learner Cut Score</a:t>
                      </a:r>
                      <a:endParaRPr lang="en-US" sz="800" b="1" dirty="0">
                        <a:effectLst/>
                        <a:latin typeface="Calibri"/>
                        <a:ea typeface="Calibri"/>
                        <a:cs typeface="Times New Roman"/>
                      </a:endParaRPr>
                    </a:p>
                  </a:txBody>
                  <a:tcPr marL="4776" marR="4776" marT="4776" marB="0" anchor="ctr"/>
                </a:tc>
                <a:tc>
                  <a:txBody>
                    <a:bodyPr/>
                    <a:lstStyle/>
                    <a:p>
                      <a:pPr marL="0" marR="0" algn="ctr" fontAlgn="ctr">
                        <a:lnSpc>
                          <a:spcPct val="115000"/>
                        </a:lnSpc>
                        <a:spcBef>
                          <a:spcPts val="0"/>
                        </a:spcBef>
                        <a:spcAft>
                          <a:spcPts val="0"/>
                        </a:spcAft>
                      </a:pPr>
                      <a:r>
                        <a:rPr lang="en-US" sz="1100" kern="1200">
                          <a:effectLst/>
                        </a:rPr>
                        <a:t>Distinguished Learner</a:t>
                      </a:r>
                      <a:endParaRPr lang="en-US" sz="800">
                        <a:effectLst/>
                      </a:endParaRPr>
                    </a:p>
                    <a:p>
                      <a:pPr marL="0" marR="0" algn="ctr" fontAlgn="ctr">
                        <a:lnSpc>
                          <a:spcPct val="115000"/>
                        </a:lnSpc>
                        <a:spcBef>
                          <a:spcPts val="0"/>
                        </a:spcBef>
                        <a:spcAft>
                          <a:spcPts val="0"/>
                        </a:spcAft>
                      </a:pPr>
                      <a:r>
                        <a:rPr lang="en-US" sz="1100" kern="1200">
                          <a:effectLst/>
                        </a:rPr>
                        <a:t>Cut Score</a:t>
                      </a:r>
                      <a:endParaRPr lang="en-US" sz="800">
                        <a:effectLst/>
                        <a:latin typeface="Calibri"/>
                        <a:ea typeface="Calibri"/>
                        <a:cs typeface="Times New Roman"/>
                      </a:endParaRPr>
                    </a:p>
                  </a:txBody>
                  <a:tcPr marL="4776" marR="4776" marT="4776" marB="0" anchor="ctr"/>
                </a:tc>
                <a:tc>
                  <a:txBody>
                    <a:bodyPr/>
                    <a:lstStyle/>
                    <a:p>
                      <a:pPr marL="0" marR="0" algn="ctr" fontAlgn="ctr">
                        <a:lnSpc>
                          <a:spcPct val="115000"/>
                        </a:lnSpc>
                        <a:spcBef>
                          <a:spcPts val="0"/>
                        </a:spcBef>
                        <a:spcAft>
                          <a:spcPts val="0"/>
                        </a:spcAft>
                      </a:pPr>
                      <a:r>
                        <a:rPr lang="en-US" sz="1100" kern="1200">
                          <a:effectLst/>
                        </a:rPr>
                        <a:t>Highest Obtainable Scale Score (HOSS)</a:t>
                      </a:r>
                      <a:endParaRPr lang="en-US" sz="800">
                        <a:effectLst/>
                        <a:latin typeface="Calibri"/>
                        <a:ea typeface="Calibri"/>
                        <a:cs typeface="Times New Roman"/>
                      </a:endParaRPr>
                    </a:p>
                  </a:txBody>
                  <a:tcPr marL="4776" marR="4776" marT="4776" marB="0" anchor="ctr"/>
                </a:tc>
              </a:tr>
              <a:tr h="157622">
                <a:tc rowSpan="6">
                  <a:txBody>
                    <a:bodyPr/>
                    <a:lstStyle/>
                    <a:p>
                      <a:pPr marL="0" marR="0" algn="ctr" fontAlgn="ctr">
                        <a:lnSpc>
                          <a:spcPts val="1555"/>
                        </a:lnSpc>
                        <a:spcBef>
                          <a:spcPts val="0"/>
                        </a:spcBef>
                        <a:spcAft>
                          <a:spcPts val="0"/>
                        </a:spcAft>
                      </a:pPr>
                      <a:r>
                        <a:rPr lang="en-US" sz="1100" kern="1200" dirty="0">
                          <a:effectLst/>
                        </a:rPr>
                        <a:t>English Language Arts</a:t>
                      </a:r>
                      <a:endParaRPr lang="en-US" sz="800" dirty="0">
                        <a:effectLst/>
                        <a:latin typeface="Calibri"/>
                        <a:ea typeface="Calibri"/>
                        <a:cs typeface="Times New Roman"/>
                      </a:endParaRPr>
                    </a:p>
                  </a:txBody>
                  <a:tcPr marL="4776" marR="4776" marT="4776" marB="0" anchor="ctr"/>
                </a:tc>
                <a:tc>
                  <a:txBody>
                    <a:bodyPr/>
                    <a:lstStyle/>
                    <a:p>
                      <a:pPr marL="0" marR="0" algn="ctr" fontAlgn="b">
                        <a:lnSpc>
                          <a:spcPts val="1555"/>
                        </a:lnSpc>
                        <a:spcBef>
                          <a:spcPts val="0"/>
                        </a:spcBef>
                        <a:spcAft>
                          <a:spcPts val="0"/>
                        </a:spcAft>
                      </a:pPr>
                      <a:r>
                        <a:rPr lang="en-US" sz="900" kern="1200">
                          <a:effectLst/>
                        </a:rPr>
                        <a:t>Grade 3</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180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475</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581</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830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4</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210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dirty="0">
                          <a:effectLst/>
                        </a:rPr>
                        <a:t>525</a:t>
                      </a:r>
                      <a:endParaRPr lang="en-US" sz="800" b="1"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574</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775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210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587</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760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6</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140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dirty="0">
                          <a:effectLst/>
                        </a:rPr>
                        <a:t>525</a:t>
                      </a:r>
                      <a:endParaRPr lang="en-US" sz="800" b="1"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599</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820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dirty="0">
                          <a:effectLst/>
                        </a:rPr>
                        <a:t>Grade 7</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165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dirty="0">
                          <a:effectLst/>
                        </a:rPr>
                        <a:t>525</a:t>
                      </a:r>
                      <a:endParaRPr lang="en-US" sz="800" b="1"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592</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785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8</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225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dirty="0">
                          <a:effectLst/>
                        </a:rPr>
                        <a:t>525</a:t>
                      </a:r>
                      <a:endParaRPr lang="en-US" sz="800" b="1"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581</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730</a:t>
                      </a:r>
                      <a:endParaRPr lang="en-US" sz="800">
                        <a:effectLst/>
                        <a:latin typeface="Calibri"/>
                        <a:ea typeface="Calibri"/>
                        <a:cs typeface="Times New Roman"/>
                      </a:endParaRPr>
                    </a:p>
                  </a:txBody>
                  <a:tcPr marL="4776" marR="4776" marT="4776" marB="0" anchor="b"/>
                </a:tc>
              </a:tr>
              <a:tr h="157622">
                <a:tc rowSpan="6">
                  <a:txBody>
                    <a:bodyPr/>
                    <a:lstStyle/>
                    <a:p>
                      <a:pPr marL="0" marR="0" algn="ctr" fontAlgn="ctr">
                        <a:lnSpc>
                          <a:spcPts val="1555"/>
                        </a:lnSpc>
                        <a:spcBef>
                          <a:spcPts val="0"/>
                        </a:spcBef>
                        <a:spcAft>
                          <a:spcPts val="0"/>
                        </a:spcAft>
                      </a:pPr>
                      <a:r>
                        <a:rPr lang="en-US" sz="1100" kern="1200" dirty="0">
                          <a:effectLst/>
                        </a:rPr>
                        <a:t>Mathematics</a:t>
                      </a:r>
                      <a:endParaRPr lang="en-US" sz="800" dirty="0">
                        <a:effectLst/>
                        <a:latin typeface="Calibri"/>
                        <a:ea typeface="Calibri"/>
                        <a:cs typeface="Times New Roman"/>
                      </a:endParaRPr>
                    </a:p>
                  </a:txBody>
                  <a:tcPr marL="4776" marR="4776" marT="4776" marB="0" anchor="ctr"/>
                </a:tc>
                <a:tc>
                  <a:txBody>
                    <a:bodyPr/>
                    <a:lstStyle/>
                    <a:p>
                      <a:pPr marL="0" marR="0" algn="ctr" fontAlgn="b">
                        <a:lnSpc>
                          <a:spcPts val="1555"/>
                        </a:lnSpc>
                        <a:spcBef>
                          <a:spcPts val="0"/>
                        </a:spcBef>
                        <a:spcAft>
                          <a:spcPts val="0"/>
                        </a:spcAft>
                      </a:pPr>
                      <a:r>
                        <a:rPr lang="en-US" sz="900" kern="1200">
                          <a:effectLst/>
                        </a:rPr>
                        <a:t>Grade 3</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290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580</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705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4</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270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585</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715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265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580</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725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6</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285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580</a:t>
                      </a:r>
                      <a:endParaRPr lang="en-US" sz="800"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700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7</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265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580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740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8</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579</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755</a:t>
                      </a:r>
                      <a:endParaRPr lang="en-US" sz="800">
                        <a:effectLst/>
                        <a:latin typeface="Calibri"/>
                        <a:ea typeface="Calibri"/>
                        <a:cs typeface="Times New Roman"/>
                      </a:endParaRPr>
                    </a:p>
                  </a:txBody>
                  <a:tcPr marL="4776" marR="4776" marT="4776" marB="0" anchor="b"/>
                </a:tc>
              </a:tr>
              <a:tr h="157622">
                <a:tc rowSpan="6">
                  <a:txBody>
                    <a:bodyPr/>
                    <a:lstStyle/>
                    <a:p>
                      <a:pPr marL="0" marR="0" algn="ctr" fontAlgn="ctr">
                        <a:lnSpc>
                          <a:spcPts val="1555"/>
                        </a:lnSpc>
                        <a:spcBef>
                          <a:spcPts val="0"/>
                        </a:spcBef>
                        <a:spcAft>
                          <a:spcPts val="0"/>
                        </a:spcAft>
                      </a:pPr>
                      <a:r>
                        <a:rPr lang="en-US" sz="1100" kern="1200">
                          <a:effectLst/>
                        </a:rPr>
                        <a:t>Science</a:t>
                      </a:r>
                      <a:endParaRPr lang="en-US" sz="800">
                        <a:effectLst/>
                        <a:latin typeface="Calibri"/>
                        <a:ea typeface="Calibri"/>
                        <a:cs typeface="Times New Roman"/>
                      </a:endParaRPr>
                    </a:p>
                  </a:txBody>
                  <a:tcPr marL="4776" marR="4776" marT="4776" marB="0" anchor="ctr"/>
                </a:tc>
                <a:tc>
                  <a:txBody>
                    <a:bodyPr/>
                    <a:lstStyle/>
                    <a:p>
                      <a:pPr marL="0" marR="0" algn="ctr" fontAlgn="b">
                        <a:lnSpc>
                          <a:spcPts val="1555"/>
                        </a:lnSpc>
                        <a:spcBef>
                          <a:spcPts val="0"/>
                        </a:spcBef>
                        <a:spcAft>
                          <a:spcPts val="0"/>
                        </a:spcAft>
                      </a:pPr>
                      <a:r>
                        <a:rPr lang="en-US" sz="900" kern="1200">
                          <a:effectLst/>
                        </a:rPr>
                        <a:t>Grade 3</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566</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695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4</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230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578</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730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160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595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780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6</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175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610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780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7</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215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589</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745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8</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165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593</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785</a:t>
                      </a:r>
                      <a:endParaRPr lang="en-US" sz="800">
                        <a:effectLst/>
                        <a:latin typeface="Calibri"/>
                        <a:ea typeface="Calibri"/>
                        <a:cs typeface="Times New Roman"/>
                      </a:endParaRPr>
                    </a:p>
                  </a:txBody>
                  <a:tcPr marL="4776" marR="4776" marT="4776" marB="0" anchor="b"/>
                </a:tc>
              </a:tr>
              <a:tr h="157622">
                <a:tc rowSpan="6">
                  <a:txBody>
                    <a:bodyPr/>
                    <a:lstStyle/>
                    <a:p>
                      <a:pPr marL="0" marR="0" algn="ctr" fontAlgn="ctr">
                        <a:lnSpc>
                          <a:spcPts val="1555"/>
                        </a:lnSpc>
                        <a:spcBef>
                          <a:spcPts val="0"/>
                        </a:spcBef>
                        <a:spcAft>
                          <a:spcPts val="0"/>
                        </a:spcAft>
                      </a:pPr>
                      <a:r>
                        <a:rPr lang="en-US" sz="1100" kern="1200">
                          <a:effectLst/>
                        </a:rPr>
                        <a:t>Social Studies</a:t>
                      </a:r>
                      <a:endParaRPr lang="en-US" sz="800">
                        <a:effectLst/>
                        <a:latin typeface="Calibri"/>
                        <a:ea typeface="Calibri"/>
                        <a:cs typeface="Times New Roman"/>
                      </a:endParaRPr>
                    </a:p>
                  </a:txBody>
                  <a:tcPr marL="4776" marR="4776" marT="4776" marB="0" anchor="ctr"/>
                </a:tc>
                <a:tc>
                  <a:txBody>
                    <a:bodyPr/>
                    <a:lstStyle/>
                    <a:p>
                      <a:pPr marL="0" marR="0" algn="ctr" fontAlgn="b">
                        <a:lnSpc>
                          <a:spcPts val="1555"/>
                        </a:lnSpc>
                        <a:spcBef>
                          <a:spcPts val="0"/>
                        </a:spcBef>
                        <a:spcAft>
                          <a:spcPts val="0"/>
                        </a:spcAft>
                      </a:pPr>
                      <a:r>
                        <a:rPr lang="en-US" sz="900" kern="1200">
                          <a:effectLst/>
                        </a:rPr>
                        <a:t>Grade 3</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560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680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4</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250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570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700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290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555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665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6</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295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560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670</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7</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280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a:effectLst/>
                        </a:rPr>
                        <a:t>525</a:t>
                      </a:r>
                      <a:endParaRPr lang="en-US" sz="800" b="1">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564</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685</a:t>
                      </a:r>
                      <a:endParaRPr lang="en-US" sz="800">
                        <a:effectLst/>
                        <a:latin typeface="Calibri"/>
                        <a:ea typeface="Calibri"/>
                        <a:cs typeface="Times New Roman"/>
                      </a:endParaRPr>
                    </a:p>
                  </a:txBody>
                  <a:tcPr marL="4776" marR="4776" marT="4776" marB="0" anchor="b"/>
                </a:tc>
              </a:tr>
              <a:tr h="157622">
                <a:tc vMerge="1">
                  <a:txBody>
                    <a:bodyPr/>
                    <a:lstStyle/>
                    <a:p>
                      <a:endParaRPr lang="en-US"/>
                    </a:p>
                  </a:txBody>
                  <a:tcPr/>
                </a:tc>
                <a:tc>
                  <a:txBody>
                    <a:bodyPr/>
                    <a:lstStyle/>
                    <a:p>
                      <a:pPr marL="0" marR="0" algn="ctr" fontAlgn="b">
                        <a:lnSpc>
                          <a:spcPts val="1555"/>
                        </a:lnSpc>
                        <a:spcBef>
                          <a:spcPts val="0"/>
                        </a:spcBef>
                        <a:spcAft>
                          <a:spcPts val="0"/>
                        </a:spcAft>
                      </a:pPr>
                      <a:r>
                        <a:rPr lang="en-US" sz="900" kern="1200">
                          <a:effectLst/>
                        </a:rPr>
                        <a:t>Grade 8</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240</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475</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b="1" kern="1200" dirty="0">
                          <a:effectLst/>
                        </a:rPr>
                        <a:t>525</a:t>
                      </a:r>
                      <a:endParaRPr lang="en-US" sz="800" b="1" dirty="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a:effectLst/>
                        </a:rPr>
                        <a:t>572</a:t>
                      </a:r>
                      <a:endParaRPr lang="en-US" sz="800">
                        <a:effectLst/>
                        <a:latin typeface="Calibri"/>
                        <a:ea typeface="Calibri"/>
                        <a:cs typeface="Times New Roman"/>
                      </a:endParaRPr>
                    </a:p>
                  </a:txBody>
                  <a:tcPr marL="4776" marR="4776" marT="4776" marB="0" anchor="b"/>
                </a:tc>
                <a:tc>
                  <a:txBody>
                    <a:bodyPr/>
                    <a:lstStyle/>
                    <a:p>
                      <a:pPr marL="0" marR="0" algn="ctr" fontAlgn="b">
                        <a:lnSpc>
                          <a:spcPts val="1555"/>
                        </a:lnSpc>
                        <a:spcBef>
                          <a:spcPts val="0"/>
                        </a:spcBef>
                        <a:spcAft>
                          <a:spcPts val="0"/>
                        </a:spcAft>
                      </a:pPr>
                      <a:r>
                        <a:rPr lang="en-US" sz="900" kern="1200" dirty="0">
                          <a:effectLst/>
                        </a:rPr>
                        <a:t>715</a:t>
                      </a:r>
                      <a:endParaRPr lang="en-US" sz="800" dirty="0">
                        <a:effectLst/>
                        <a:latin typeface="Calibri"/>
                        <a:ea typeface="Calibri"/>
                        <a:cs typeface="Times New Roman"/>
                      </a:endParaRPr>
                    </a:p>
                  </a:txBody>
                  <a:tcPr marL="4776" marR="4776" marT="4776" marB="0" anchor="b"/>
                </a:tc>
              </a:tr>
            </a:tbl>
          </a:graphicData>
        </a:graphic>
      </p:graphicFrame>
    </p:spTree>
    <p:extLst>
      <p:ext uri="{BB962C8B-B14F-4D97-AF65-F5344CB8AC3E}">
        <p14:creationId xmlns:p14="http://schemas.microsoft.com/office/powerpoint/2010/main" val="281721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410200"/>
          </a:xfrm>
        </p:spPr>
        <p:txBody>
          <a:bodyPr>
            <a:normAutofit fontScale="92500" lnSpcReduction="20000"/>
          </a:bodyPr>
          <a:lstStyle/>
          <a:p>
            <a:r>
              <a:rPr lang="en-US" dirty="0" smtClean="0"/>
              <a:t>Georgia had some of the </a:t>
            </a:r>
            <a:r>
              <a:rPr lang="en-US" u="sng" dirty="0" smtClean="0"/>
              <a:t>lowest achievement EXPECTATIONS</a:t>
            </a:r>
            <a:r>
              <a:rPr lang="en-US" dirty="0" smtClean="0"/>
              <a:t> in the nation;</a:t>
            </a:r>
          </a:p>
          <a:p>
            <a:r>
              <a:rPr lang="en-US" dirty="0" smtClean="0"/>
              <a:t>Needed to provide a “truer” picture of student achievement;</a:t>
            </a:r>
          </a:p>
          <a:p>
            <a:r>
              <a:rPr lang="en-US" dirty="0" smtClean="0"/>
              <a:t>State of Georgia was portrayed as a state with one of the largest “honesty </a:t>
            </a:r>
            <a:r>
              <a:rPr lang="en-US" u="sng" dirty="0" smtClean="0"/>
              <a:t>gaps</a:t>
            </a:r>
            <a:r>
              <a:rPr lang="en-US" dirty="0" smtClean="0"/>
              <a:t>” based on the information provided in its former testing programs;</a:t>
            </a:r>
          </a:p>
          <a:p>
            <a:r>
              <a:rPr lang="en-US" dirty="0" smtClean="0"/>
              <a:t>Georgia Milestones provides a more accurate view of where we are as a state and where we need to focus our attention to ensure that all students are successful and can compete with their peers from across the nation.</a:t>
            </a:r>
            <a:endParaRPr lang="en-US" dirty="0"/>
          </a:p>
        </p:txBody>
      </p:sp>
      <p:sp>
        <p:nvSpPr>
          <p:cNvPr id="4" name="Title 1"/>
          <p:cNvSpPr>
            <a:spLocks noGrp="1"/>
          </p:cNvSpPr>
          <p:nvPr>
            <p:ph type="title"/>
          </p:nvPr>
        </p:nvSpPr>
        <p:spPr>
          <a:xfrm>
            <a:off x="533400" y="76200"/>
            <a:ext cx="8229600" cy="1143000"/>
          </a:xfrm>
        </p:spPr>
        <p:txBody>
          <a:bodyPr>
            <a:normAutofit/>
          </a:bodyPr>
          <a:lstStyle/>
          <a:p>
            <a:r>
              <a:rPr lang="en-US" dirty="0" smtClean="0">
                <a:solidFill>
                  <a:srgbClr val="0000FF"/>
                </a:solidFill>
              </a:rPr>
              <a:t>So why the changes?</a:t>
            </a:r>
            <a:endParaRPr lang="en-US" dirty="0">
              <a:solidFill>
                <a:srgbClr val="0000FF"/>
              </a:solidFill>
            </a:endParaRPr>
          </a:p>
        </p:txBody>
      </p:sp>
    </p:spTree>
    <p:extLst>
      <p:ext uri="{BB962C8B-B14F-4D97-AF65-F5344CB8AC3E}">
        <p14:creationId xmlns:p14="http://schemas.microsoft.com/office/powerpoint/2010/main" val="117249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33CC"/>
                </a:solidFill>
              </a:rPr>
              <a:t>Grade 4 Reading:</a:t>
            </a:r>
            <a:br>
              <a:rPr lang="en-US" dirty="0" smtClean="0">
                <a:solidFill>
                  <a:srgbClr val="0033CC"/>
                </a:solidFill>
              </a:rPr>
            </a:br>
            <a:r>
              <a:rPr lang="en-US" dirty="0" smtClean="0">
                <a:solidFill>
                  <a:srgbClr val="0033CC"/>
                </a:solidFill>
              </a:rPr>
              <a:t>CRCT vs NAEP</a:t>
            </a:r>
            <a:endParaRPr lang="en-US" dirty="0">
              <a:solidFill>
                <a:srgbClr val="0033CC"/>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29936" y="1752887"/>
            <a:ext cx="8136081" cy="4502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lowchart: Connector 2"/>
          <p:cNvSpPr/>
          <p:nvPr/>
        </p:nvSpPr>
        <p:spPr>
          <a:xfrm>
            <a:off x="654629" y="5122718"/>
            <a:ext cx="779318" cy="768927"/>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963757" y="5792930"/>
            <a:ext cx="161061" cy="4052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359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2684</Words>
  <Application>Microsoft Office PowerPoint</Application>
  <PresentationFormat>On-screen Show (4:3)</PresentationFormat>
  <Paragraphs>626</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Georgia Milestones Reporting  Bay Creek Elementary Parent Meeting   March 3, 2016  </vt:lpstr>
      <vt:lpstr>Georgia Milestones Assessment System</vt:lpstr>
      <vt:lpstr>College or Career Readiness</vt:lpstr>
      <vt:lpstr> With the new tests, comes many changes to the language we once knew….</vt:lpstr>
      <vt:lpstr> The Content Areas</vt:lpstr>
      <vt:lpstr> The Achievement Levels</vt:lpstr>
      <vt:lpstr>End-of-Grade Scale Score Ranges</vt:lpstr>
      <vt:lpstr>So why the changes?</vt:lpstr>
      <vt:lpstr>Grade 4 Reading: CRCT vs NAEP</vt:lpstr>
      <vt:lpstr>Grade 4 Mathematics: CRCT vs NAEP</vt:lpstr>
      <vt:lpstr>College-Readiness</vt:lpstr>
      <vt:lpstr>College-Readiness</vt:lpstr>
      <vt:lpstr>Elementary Policy Uses for 2016: Georgia Milestones</vt:lpstr>
      <vt:lpstr>Promotion/Retention Policy</vt:lpstr>
      <vt:lpstr>Promotion/Retention Policy</vt:lpstr>
      <vt:lpstr>Promotion/Retention Policy</vt:lpstr>
      <vt:lpstr>Policy Uses: Promotion/Retention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Grade 3 – English/Language Arts</vt:lpstr>
      <vt:lpstr>Grade 3 - Mathematics</vt:lpstr>
      <vt:lpstr>Grade 3 - Science</vt:lpstr>
      <vt:lpstr>Grade 3 – Social Studies</vt:lpstr>
      <vt:lpstr>Grade 4 – English/Language Arts</vt:lpstr>
      <vt:lpstr>Grade 4 - Mathematics</vt:lpstr>
      <vt:lpstr>Grade 4 - Science</vt:lpstr>
      <vt:lpstr>Grade 4 – Social Studies</vt:lpstr>
      <vt:lpstr>Grade 5 – English/Language Arts</vt:lpstr>
      <vt:lpstr>Grade 5 - Mathematics</vt:lpstr>
      <vt:lpstr>Grade 5 - Science</vt:lpstr>
      <vt:lpstr>Grade 5 – Social Studies</vt:lpstr>
      <vt:lpstr>Bay Creek Highlights: Georgia Milestones Percentage-Point Comparison to System, RESA, &amp; State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Achievement Levels</dc:title>
  <dc:creator>Williams-Hutchens, Thelma (Louise)</dc:creator>
  <cp:lastModifiedBy>Williams-Hutchens, Thelma (Louise)</cp:lastModifiedBy>
  <cp:revision>154</cp:revision>
  <cp:lastPrinted>2016-01-25T15:21:04Z</cp:lastPrinted>
  <dcterms:created xsi:type="dcterms:W3CDTF">2015-09-09T12:24:07Z</dcterms:created>
  <dcterms:modified xsi:type="dcterms:W3CDTF">2016-03-04T16:01:53Z</dcterms:modified>
</cp:coreProperties>
</file>